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6"/>
  </p:notesMasterIdLst>
  <p:sldIdLst>
    <p:sldId id="256" r:id="rId2"/>
    <p:sldId id="277" r:id="rId3"/>
    <p:sldId id="305" r:id="rId4"/>
    <p:sldId id="270" r:id="rId5"/>
    <p:sldId id="272" r:id="rId6"/>
    <p:sldId id="274" r:id="rId7"/>
    <p:sldId id="304" r:id="rId8"/>
    <p:sldId id="279" r:id="rId9"/>
    <p:sldId id="281" r:id="rId10"/>
    <p:sldId id="260" r:id="rId11"/>
    <p:sldId id="290" r:id="rId12"/>
    <p:sldId id="287" r:id="rId13"/>
    <p:sldId id="261" r:id="rId14"/>
    <p:sldId id="262" r:id="rId15"/>
    <p:sldId id="258" r:id="rId16"/>
    <p:sldId id="263" r:id="rId17"/>
    <p:sldId id="276" r:id="rId18"/>
    <p:sldId id="283" r:id="rId19"/>
    <p:sldId id="306" r:id="rId20"/>
    <p:sldId id="295" r:id="rId21"/>
    <p:sldId id="297" r:id="rId22"/>
    <p:sldId id="299" r:id="rId23"/>
    <p:sldId id="296" r:id="rId24"/>
    <p:sldId id="300" r:id="rId25"/>
    <p:sldId id="302" r:id="rId26"/>
    <p:sldId id="301" r:id="rId27"/>
    <p:sldId id="278" r:id="rId28"/>
    <p:sldId id="284" r:id="rId29"/>
    <p:sldId id="311" r:id="rId30"/>
    <p:sldId id="312" r:id="rId31"/>
    <p:sldId id="310" r:id="rId32"/>
    <p:sldId id="285" r:id="rId33"/>
    <p:sldId id="309" r:id="rId34"/>
    <p:sldId id="26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94"/>
    <p:restoredTop sz="96405"/>
  </p:normalViewPr>
  <p:slideViewPr>
    <p:cSldViewPr snapToGrid="0" snapToObjects="1">
      <p:cViewPr varScale="1">
        <p:scale>
          <a:sx n="125" d="100"/>
          <a:sy n="125" d="100"/>
        </p:scale>
        <p:origin x="160" y="304"/>
      </p:cViewPr>
      <p:guideLst/>
    </p:cSldViewPr>
  </p:slideViewPr>
  <p:notesTextViewPr>
    <p:cViewPr>
      <p:scale>
        <a:sx n="1" d="1"/>
        <a:sy n="1" d="1"/>
      </p:scale>
      <p:origin x="0" y="0"/>
    </p:cViewPr>
  </p:notesTextViewPr>
  <p:notesViewPr>
    <p:cSldViewPr snapToGrid="0" snapToObjects="1">
      <p:cViewPr varScale="1">
        <p:scale>
          <a:sx n="86" d="100"/>
          <a:sy n="86" d="100"/>
        </p:scale>
        <p:origin x="392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CB9E8-C3AE-0642-B3B8-5DFB02C3C6C7}"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3CCD7-49FF-CB40-8F0B-D85EF7F97EA9}" type="slidenum">
              <a:rPr lang="en-US" smtClean="0"/>
              <a:t>‹#›</a:t>
            </a:fld>
            <a:endParaRPr lang="en-US"/>
          </a:p>
        </p:txBody>
      </p:sp>
    </p:spTree>
    <p:extLst>
      <p:ext uri="{BB962C8B-B14F-4D97-AF65-F5344CB8AC3E}">
        <p14:creationId xmlns:p14="http://schemas.microsoft.com/office/powerpoint/2010/main" val="380321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03CCD7-49FF-CB40-8F0B-D85EF7F97EA9}" type="slidenum">
              <a:rPr lang="en-US" smtClean="0"/>
              <a:t>1</a:t>
            </a:fld>
            <a:endParaRPr lang="en-US"/>
          </a:p>
        </p:txBody>
      </p:sp>
    </p:spTree>
    <p:extLst>
      <p:ext uri="{BB962C8B-B14F-4D97-AF65-F5344CB8AC3E}">
        <p14:creationId xmlns:p14="http://schemas.microsoft.com/office/powerpoint/2010/main" val="425027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grants can be used for PD and classroom projects that power your students imaginations, help them make sense of the world we live in, open their minds to the experiences of others and expand their understanding. Humanities projects can make your students curious about people and places, clarify our roles as citizens in a democratic society and help them to weigh ideas, statements and discourse they hear and read. </a:t>
            </a:r>
          </a:p>
        </p:txBody>
      </p:sp>
      <p:sp>
        <p:nvSpPr>
          <p:cNvPr id="4" name="Slide Number Placeholder 3"/>
          <p:cNvSpPr>
            <a:spLocks noGrp="1"/>
          </p:cNvSpPr>
          <p:nvPr>
            <p:ph type="sldNum" sz="quarter" idx="5"/>
          </p:nvPr>
        </p:nvSpPr>
        <p:spPr/>
        <p:txBody>
          <a:bodyPr/>
          <a:lstStyle/>
          <a:p>
            <a:fld id="{F003CCD7-49FF-CB40-8F0B-D85EF7F97EA9}" type="slidenum">
              <a:rPr lang="en-US" smtClean="0"/>
              <a:t>8</a:t>
            </a:fld>
            <a:endParaRPr lang="en-US"/>
          </a:p>
        </p:txBody>
      </p:sp>
    </p:spTree>
    <p:extLst>
      <p:ext uri="{BB962C8B-B14F-4D97-AF65-F5344CB8AC3E}">
        <p14:creationId xmlns:p14="http://schemas.microsoft.com/office/powerpoint/2010/main" val="24199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03CCD7-49FF-CB40-8F0B-D85EF7F97EA9}" type="slidenum">
              <a:rPr lang="en-US" smtClean="0"/>
              <a:t>9</a:t>
            </a:fld>
            <a:endParaRPr lang="en-US"/>
          </a:p>
        </p:txBody>
      </p:sp>
    </p:spTree>
    <p:extLst>
      <p:ext uri="{BB962C8B-B14F-4D97-AF65-F5344CB8AC3E}">
        <p14:creationId xmlns:p14="http://schemas.microsoft.com/office/powerpoint/2010/main" val="1214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Raising Education Achievement and Competence in the Humanities</a:t>
            </a:r>
          </a:p>
          <a:p>
            <a:endParaRPr lang="en-US" dirty="0"/>
          </a:p>
        </p:txBody>
      </p:sp>
      <p:sp>
        <p:nvSpPr>
          <p:cNvPr id="4" name="Slide Number Placeholder 3"/>
          <p:cNvSpPr>
            <a:spLocks noGrp="1"/>
          </p:cNvSpPr>
          <p:nvPr>
            <p:ph type="sldNum" sz="quarter" idx="5"/>
          </p:nvPr>
        </p:nvSpPr>
        <p:spPr/>
        <p:txBody>
          <a:bodyPr/>
          <a:lstStyle/>
          <a:p>
            <a:fld id="{F003CCD7-49FF-CB40-8F0B-D85EF7F97EA9}" type="slidenum">
              <a:rPr lang="en-US" smtClean="0"/>
              <a:t>10</a:t>
            </a:fld>
            <a:endParaRPr lang="en-US"/>
          </a:p>
        </p:txBody>
      </p:sp>
    </p:spTree>
    <p:extLst>
      <p:ext uri="{BB962C8B-B14F-4D97-AF65-F5344CB8AC3E}">
        <p14:creationId xmlns:p14="http://schemas.microsoft.com/office/powerpoint/2010/main" val="94966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dedicated, connected, </a:t>
            </a:r>
            <a:r>
              <a:rPr lang="en-US" dirty="0" err="1"/>
              <a:t>knowledgable</a:t>
            </a:r>
            <a:r>
              <a:rPr lang="en-US" dirty="0"/>
              <a:t>, hardworking professionals. We are too – we want you to partner with us. We provide the funding, technical support and programming that give you access to resources, experts, education and information. </a:t>
            </a:r>
          </a:p>
        </p:txBody>
      </p:sp>
      <p:sp>
        <p:nvSpPr>
          <p:cNvPr id="4" name="Slide Number Placeholder 3"/>
          <p:cNvSpPr>
            <a:spLocks noGrp="1"/>
          </p:cNvSpPr>
          <p:nvPr>
            <p:ph type="sldNum" sz="quarter" idx="5"/>
          </p:nvPr>
        </p:nvSpPr>
        <p:spPr/>
        <p:txBody>
          <a:bodyPr/>
          <a:lstStyle/>
          <a:p>
            <a:fld id="{F003CCD7-49FF-CB40-8F0B-D85EF7F97EA9}" type="slidenum">
              <a:rPr lang="en-US" smtClean="0"/>
              <a:t>18</a:t>
            </a:fld>
            <a:endParaRPr lang="en-US"/>
          </a:p>
        </p:txBody>
      </p:sp>
    </p:spTree>
    <p:extLst>
      <p:ext uri="{BB962C8B-B14F-4D97-AF65-F5344CB8AC3E}">
        <p14:creationId xmlns:p14="http://schemas.microsoft.com/office/powerpoint/2010/main" val="2269881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E7FC8BD-753C-0D4B-B343-77AD52EE4351}" type="datetime1">
              <a:rPr lang="en-US" smtClean="0"/>
              <a:t>6/2/22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www.arkansashumanitiescouncil.org</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4B8F30-4EC2-AB41-A911-A72BF159E3BB}" type="datetime1">
              <a:rPr lang="en-US" smtClean="0"/>
              <a:t>6/2/22</a:t>
            </a:fld>
            <a:endParaRPr lang="en-US" dirty="0"/>
          </a:p>
        </p:txBody>
      </p:sp>
      <p:sp>
        <p:nvSpPr>
          <p:cNvPr id="6" name="Footer Placeholder 5"/>
          <p:cNvSpPr>
            <a:spLocks noGrp="1"/>
          </p:cNvSpPr>
          <p:nvPr>
            <p:ph type="ftr" sz="quarter" idx="11"/>
          </p:nvPr>
        </p:nvSpPr>
        <p:spPr/>
        <p:txBody>
          <a:bodyPr/>
          <a:lstStyle/>
          <a:p>
            <a:r>
              <a:rPr lang="en-US"/>
              <a:t>www.arkansashumanitiescouncil.org</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5E70922-4613-644C-9A81-DA717081C886}"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2A93FC1-3CFD-9243-A02F-F992F9079DFE}"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6C8DD-6CA8-F345-82EB-AFD62E16AA51}"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5C20BE-0F7C-9E4B-95B9-6109DA48CE78}" type="datetime1">
              <a:rPr lang="en-US" smtClean="0"/>
              <a:t>6/2/22</a:t>
            </a:fld>
            <a:endParaRPr lang="en-US" dirty="0"/>
          </a:p>
        </p:txBody>
      </p:sp>
      <p:sp>
        <p:nvSpPr>
          <p:cNvPr id="8" name="Footer Placeholder 7"/>
          <p:cNvSpPr>
            <a:spLocks noGrp="1"/>
          </p:cNvSpPr>
          <p:nvPr>
            <p:ph type="ftr" sz="quarter" idx="11"/>
          </p:nvPr>
        </p:nvSpPr>
        <p:spPr/>
        <p:txBody>
          <a:bodyPr/>
          <a:lstStyle/>
          <a:p>
            <a:r>
              <a:rPr lang="en-US"/>
              <a:t>www.arkansashumanitiescouncil.org</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B5BBF31-90D5-534E-B602-D3AAE13864C4}" type="datetime1">
              <a:rPr lang="en-US" smtClean="0"/>
              <a:t>6/2/22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www.arkansashumanitiescouncil.org</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99541F9-98ED-2646-92E8-57D9AA2FA801}"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CFF2FE5-5EFD-7C44-B8B2-EB3DBC15DDA4}"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FA3E4-4F22-8C45-B9F4-A9EEAB2F82BA}"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7A119-B184-A246-A00E-85C71DC213DF}" type="datetime1">
              <a:rPr lang="en-US" smtClean="0"/>
              <a:t>6/2/22</a:t>
            </a:fld>
            <a:endParaRPr lang="en-US" dirty="0"/>
          </a:p>
        </p:txBody>
      </p:sp>
      <p:sp>
        <p:nvSpPr>
          <p:cNvPr id="5" name="Footer Placeholder 4"/>
          <p:cNvSpPr>
            <a:spLocks noGrp="1"/>
          </p:cNvSpPr>
          <p:nvPr>
            <p:ph type="ftr" sz="quarter" idx="11"/>
          </p:nvPr>
        </p:nvSpPr>
        <p:spPr/>
        <p:txBody>
          <a:bodyPr/>
          <a:lstStyle/>
          <a:p>
            <a:r>
              <a:rPr lang="en-US"/>
              <a:t>www.arkansashumanitiescouncil.org</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4BFFF7-980E-4D48-8868-986AAA34D328}" type="datetime1">
              <a:rPr lang="en-US" smtClean="0"/>
              <a:t>6/2/22</a:t>
            </a:fld>
            <a:endParaRPr lang="en-US" dirty="0"/>
          </a:p>
        </p:txBody>
      </p:sp>
      <p:sp>
        <p:nvSpPr>
          <p:cNvPr id="6" name="Footer Placeholder 5"/>
          <p:cNvSpPr>
            <a:spLocks noGrp="1"/>
          </p:cNvSpPr>
          <p:nvPr>
            <p:ph type="ftr" sz="quarter" idx="11"/>
          </p:nvPr>
        </p:nvSpPr>
        <p:spPr/>
        <p:txBody>
          <a:bodyPr/>
          <a:lstStyle/>
          <a:p>
            <a:r>
              <a:rPr lang="en-US"/>
              <a:t>www.arkansashumanitiescouncil.org</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0A3FA-BEE4-6F42-B4F7-B4F7B050441A}" type="datetime1">
              <a:rPr lang="en-US" smtClean="0"/>
              <a:t>6/2/22</a:t>
            </a:fld>
            <a:endParaRPr lang="en-US" dirty="0"/>
          </a:p>
        </p:txBody>
      </p:sp>
      <p:sp>
        <p:nvSpPr>
          <p:cNvPr id="8" name="Footer Placeholder 7"/>
          <p:cNvSpPr>
            <a:spLocks noGrp="1"/>
          </p:cNvSpPr>
          <p:nvPr>
            <p:ph type="ftr" sz="quarter" idx="11"/>
          </p:nvPr>
        </p:nvSpPr>
        <p:spPr/>
        <p:txBody>
          <a:bodyPr/>
          <a:lstStyle/>
          <a:p>
            <a:r>
              <a:rPr lang="en-US"/>
              <a:t>www.arkansashumanitiescouncil.org</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077DB7-13EE-8E46-9027-0F23FB64EBAF}" type="datetime1">
              <a:rPr lang="en-US" smtClean="0"/>
              <a:t>6/2/22</a:t>
            </a:fld>
            <a:endParaRPr lang="en-US" dirty="0"/>
          </a:p>
        </p:txBody>
      </p:sp>
      <p:sp>
        <p:nvSpPr>
          <p:cNvPr id="4" name="Footer Placeholder 3"/>
          <p:cNvSpPr>
            <a:spLocks noGrp="1"/>
          </p:cNvSpPr>
          <p:nvPr>
            <p:ph type="ftr" sz="quarter" idx="11"/>
          </p:nvPr>
        </p:nvSpPr>
        <p:spPr/>
        <p:txBody>
          <a:bodyPr/>
          <a:lstStyle/>
          <a:p>
            <a:r>
              <a:rPr lang="en-US"/>
              <a:t>www.arkansashumanitiescouncil.org</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CA56C-3E14-894D-8D63-FAEFFC05EFE0}" type="datetime1">
              <a:rPr lang="en-US" smtClean="0"/>
              <a:t>6/2/22</a:t>
            </a:fld>
            <a:endParaRPr lang="en-US" dirty="0"/>
          </a:p>
        </p:txBody>
      </p:sp>
      <p:sp>
        <p:nvSpPr>
          <p:cNvPr id="3" name="Footer Placeholder 2"/>
          <p:cNvSpPr>
            <a:spLocks noGrp="1"/>
          </p:cNvSpPr>
          <p:nvPr>
            <p:ph type="ftr" sz="quarter" idx="11"/>
          </p:nvPr>
        </p:nvSpPr>
        <p:spPr/>
        <p:txBody>
          <a:bodyPr/>
          <a:lstStyle/>
          <a:p>
            <a:r>
              <a:rPr lang="en-US"/>
              <a:t>www.arkansashumanitiescouncil.org</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4908E0-1D12-0949-929E-F0DA2EEA120E}" type="datetime1">
              <a:rPr lang="en-US" smtClean="0"/>
              <a:t>6/2/22</a:t>
            </a:fld>
            <a:endParaRPr lang="en-US" dirty="0"/>
          </a:p>
        </p:txBody>
      </p:sp>
      <p:sp>
        <p:nvSpPr>
          <p:cNvPr id="6" name="Footer Placeholder 5"/>
          <p:cNvSpPr>
            <a:spLocks noGrp="1"/>
          </p:cNvSpPr>
          <p:nvPr>
            <p:ph type="ftr" sz="quarter" idx="11"/>
          </p:nvPr>
        </p:nvSpPr>
        <p:spPr/>
        <p:txBody>
          <a:bodyPr/>
          <a:lstStyle/>
          <a:p>
            <a:r>
              <a:rPr lang="en-US"/>
              <a:t>www.arkansashumanitiescouncil.org</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38D9E-786D-2A4F-B2F5-83BBF168E1AE}" type="datetime1">
              <a:rPr lang="en-US" smtClean="0"/>
              <a:t>6/2/22</a:t>
            </a:fld>
            <a:endParaRPr lang="en-US" dirty="0"/>
          </a:p>
        </p:txBody>
      </p:sp>
      <p:sp>
        <p:nvSpPr>
          <p:cNvPr id="6" name="Footer Placeholder 5"/>
          <p:cNvSpPr>
            <a:spLocks noGrp="1"/>
          </p:cNvSpPr>
          <p:nvPr>
            <p:ph type="ftr" sz="quarter" idx="11"/>
          </p:nvPr>
        </p:nvSpPr>
        <p:spPr/>
        <p:txBody>
          <a:bodyPr/>
          <a:lstStyle/>
          <a:p>
            <a:r>
              <a:rPr lang="en-US"/>
              <a:t>www.arkansashumanitiescouncil.org</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88A9F68-2F32-9845-9EA8-4CFB606A19E2}" type="datetime1">
              <a:rPr lang="en-US" smtClean="0"/>
              <a:t>6/2/22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www.arkansashumanitiescouncil.org</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grantinterface.com/Home/Logon?urlkey=arhc"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grantinterface.com/Home/Logon?urlkey=arh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hyperlink" Target="https://www.escweb.net/ar_esc/catalog/session.aspx?session_id=472011" TargetMode="External"/><Relationship Id="rId13" Type="http://schemas.openxmlformats.org/officeDocument/2006/relationships/hyperlink" Target="https://www.escweb.net/ar_esc/catalog/session.aspx?session_id=470106" TargetMode="External"/><Relationship Id="rId3" Type="http://schemas.openxmlformats.org/officeDocument/2006/relationships/hyperlink" Target="https://www.escweb.net/ar_esc/catalog/session.aspx?session_id=469772" TargetMode="External"/><Relationship Id="rId7" Type="http://schemas.openxmlformats.org/officeDocument/2006/relationships/hyperlink" Target="https://shilohmuseum.org/museum-events/teacher-workshop/" TargetMode="External"/><Relationship Id="rId12" Type="http://schemas.openxmlformats.org/officeDocument/2006/relationships/hyperlink" Target="https://www.escweb.net/ar_esc/catalog/session.aspx?session_id=470085" TargetMode="External"/><Relationship Id="rId2" Type="http://schemas.openxmlformats.org/officeDocument/2006/relationships/hyperlink" Target="https://www.escweb.net/ar_esc/catalog/session.aspx?session_id=470375" TargetMode="External"/><Relationship Id="rId1" Type="http://schemas.openxmlformats.org/officeDocument/2006/relationships/slideLayout" Target="../slideLayouts/slideLayout2.xml"/><Relationship Id="rId6" Type="http://schemas.openxmlformats.org/officeDocument/2006/relationships/hyperlink" Target="https://www.escweb.net/ar_esc/catalog/session.aspx?session_id=470001" TargetMode="External"/><Relationship Id="rId11" Type="http://schemas.openxmlformats.org/officeDocument/2006/relationships/hyperlink" Target="https://forms.gle/DNbf57RVP8r6kn2u7" TargetMode="External"/><Relationship Id="rId5" Type="http://schemas.openxmlformats.org/officeDocument/2006/relationships/hyperlink" Target="https://www.escweb.net/ar_esc/catalog/session.aspx?session_id=470237" TargetMode="External"/><Relationship Id="rId15" Type="http://schemas.openxmlformats.org/officeDocument/2006/relationships/image" Target="../media/image8.png"/><Relationship Id="rId10" Type="http://schemas.openxmlformats.org/officeDocument/2006/relationships/hyperlink" Target="https://www.economicsarkansas.org/our_supporters/event_calendar.html/calendar/2022/7" TargetMode="External"/><Relationship Id="rId4" Type="http://schemas.openxmlformats.org/officeDocument/2006/relationships/hyperlink" Target="https://www.escweb.net/ar_esc/catalog/session.aspx?session_id=470171" TargetMode="External"/><Relationship Id="rId9" Type="http://schemas.openxmlformats.org/officeDocument/2006/relationships/hyperlink" Target="https://www.escweb.net/ar_esc/catalog/session.aspx?session_id=470609" TargetMode="External"/><Relationship Id="rId14" Type="http://schemas.openxmlformats.org/officeDocument/2006/relationships/hyperlink" Target="https://www.escweb.net/ar_esc/catalog/session.aspx?session_id=47226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alisbury.edu/libraries/nabb/_files/FindingAidPortal/Voices-and-Votes-Lesson-Plans-and-Educational-Resources.pdf" TargetMode="External"/><Relationship Id="rId2" Type="http://schemas.openxmlformats.org/officeDocument/2006/relationships/hyperlink" Target="https://museumonmainstreet.org/content/resources?field_resource_exhibition_tid=25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docs.google.com/forms/d/e/1FAIpQLScK_CjvDiyQMReFX0ZJp024islXKujb_uGgbFW6TmGrn7QzjQ/viewform?usp=sf_link"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arkansashumanitiescouncil.org/teachers/" TargetMode="External"/><Relationship Id="rId7" Type="http://schemas.openxmlformats.org/officeDocument/2006/relationships/hyperlink" Target="https://twitter.com/ARHumanities" TargetMode="External"/><Relationship Id="rId2" Type="http://schemas.openxmlformats.org/officeDocument/2006/relationships/hyperlink" Target="http://www.arkansashumanitiescouncil.org/" TargetMode="External"/><Relationship Id="rId1" Type="http://schemas.openxmlformats.org/officeDocument/2006/relationships/slideLayout" Target="../slideLayouts/slideLayout2.xml"/><Relationship Id="rId6" Type="http://schemas.openxmlformats.org/officeDocument/2006/relationships/hyperlink" Target="https://instagram.com/arhumanitiescouncil?igshid=YmMyMTA2M2Y=" TargetMode="External"/><Relationship Id="rId5" Type="http://schemas.openxmlformats.org/officeDocument/2006/relationships/hyperlink" Target="https://www.facebook.com/search/top?q=arkansas%20humanities%20council" TargetMode="External"/><Relationship Id="rId4" Type="http://schemas.openxmlformats.org/officeDocument/2006/relationships/hyperlink" Target="https://arkansashumanitiescouncil.org/news/connect-magazin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iviced.org/" TargetMode="External"/><Relationship Id="rId2" Type="http://schemas.openxmlformats.org/officeDocument/2006/relationships/hyperlink" Target="https://edsitement.neh.gov/" TargetMode="External"/><Relationship Id="rId1" Type="http://schemas.openxmlformats.org/officeDocument/2006/relationships/slideLayout" Target="../slideLayouts/slideLayout2.xml"/><Relationship Id="rId6" Type="http://schemas.openxmlformats.org/officeDocument/2006/relationships/hyperlink" Target="https://www.livebinders.com/b/2405038" TargetMode="External"/><Relationship Id="rId5" Type="http://schemas.openxmlformats.org/officeDocument/2006/relationships/hyperlink" Target="https://ualr.edu/cahc/online-exhibits/" TargetMode="External"/><Relationship Id="rId4" Type="http://schemas.openxmlformats.org/officeDocument/2006/relationships/hyperlink" Target="https://robertslibrary.or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c-span.org/classroom/" TargetMode="External"/><Relationship Id="rId3" Type="http://schemas.openxmlformats.org/officeDocument/2006/relationships/hyperlink" Target="https://museumonmainstreet.org/content/resource-center" TargetMode="External"/><Relationship Id="rId7" Type="http://schemas.openxmlformats.org/officeDocument/2006/relationships/hyperlink" Target="https://education.nationalhumanitiescenter.org/login?next=%2F" TargetMode="External"/><Relationship Id="rId12" Type="http://schemas.openxmlformats.org/officeDocument/2006/relationships/hyperlink" Target="https://www.gilderlehrman.org/" TargetMode="External"/><Relationship Id="rId2" Type="http://schemas.openxmlformats.org/officeDocument/2006/relationships/hyperlink" Target="https://www.arkansasheritage.com/arkansas-state-archives/programs/youth-education" TargetMode="External"/><Relationship Id="rId1" Type="http://schemas.openxmlformats.org/officeDocument/2006/relationships/slideLayout" Target="../slideLayouts/slideLayout2.xml"/><Relationship Id="rId6" Type="http://schemas.openxmlformats.org/officeDocument/2006/relationships/hyperlink" Target="https://www.economicsarkansas.org/for_teachers/" TargetMode="External"/><Relationship Id="rId11" Type="http://schemas.openxmlformats.org/officeDocument/2006/relationships/hyperlink" Target="https://historyexplorer.si.edu/" TargetMode="External"/><Relationship Id="rId5" Type="http://schemas.openxmlformats.org/officeDocument/2006/relationships/hyperlink" Target="https://www.nationalgeographic.org/education/?utm_source=kids.nationalgeographic.com&amp;utm_medium=referral&amp;utm_campaign=ngp-ongoing&amp;utm_content=ngp-page-footers" TargetMode="External"/><Relationship Id="rId10" Type="http://schemas.openxmlformats.org/officeDocument/2006/relationships/hyperlink" Target="https://www.historians.org/teaching-and-learning/online-teaching-resources" TargetMode="External"/><Relationship Id="rId4" Type="http://schemas.openxmlformats.org/officeDocument/2006/relationships/hyperlink" Target="https://myarkansaspbs.pbslearningmedia.org/collection/new-school-routines/" TargetMode="External"/><Relationship Id="rId9" Type="http://schemas.openxmlformats.org/officeDocument/2006/relationships/hyperlink" Target="https://ncheteach.org/educator-resource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mailto:aclements@arkansashumanitiescouncil.org" TargetMode="External"/><Relationship Id="rId3" Type="http://schemas.openxmlformats.org/officeDocument/2006/relationships/hyperlink" Target="mailto:jbest@arkansashumanitiescouncil.org" TargetMode="External"/><Relationship Id="rId7" Type="http://schemas.openxmlformats.org/officeDocument/2006/relationships/hyperlink" Target="mailto:ajones@arkansashumanitiescouncil.org" TargetMode="External"/><Relationship Id="rId2" Type="http://schemas.openxmlformats.org/officeDocument/2006/relationships/hyperlink" Target="mailto:info@arkansashumanitiescouncil.org" TargetMode="External"/><Relationship Id="rId1" Type="http://schemas.openxmlformats.org/officeDocument/2006/relationships/slideLayout" Target="../slideLayouts/slideLayout2.xml"/><Relationship Id="rId6" Type="http://schemas.openxmlformats.org/officeDocument/2006/relationships/hyperlink" Target="mailto:mhemenway@arkansashumanitiescouncil.org" TargetMode="External"/><Relationship Id="rId5" Type="http://schemas.openxmlformats.org/officeDocument/2006/relationships/hyperlink" Target="mailto:kdailey@arkansashumanitiescouncil.org" TargetMode="External"/><Relationship Id="rId4" Type="http://schemas.openxmlformats.org/officeDocument/2006/relationships/hyperlink" Target="mailto:tcheatham@arkansashumanitiescouncil.org" TargetMode="External"/><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arkansashumanitiescouncil.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4A00-8B7E-724D-BBA9-BB811C69591F}"/>
              </a:ext>
            </a:extLst>
          </p:cNvPr>
          <p:cNvSpPr>
            <a:spLocks noGrp="1"/>
          </p:cNvSpPr>
          <p:nvPr>
            <p:ph type="ctrTitle"/>
          </p:nvPr>
        </p:nvSpPr>
        <p:spPr>
          <a:xfrm>
            <a:off x="1280215" y="3763170"/>
            <a:ext cx="9751200" cy="2180430"/>
          </a:xfrm>
        </p:spPr>
        <p:txBody>
          <a:bodyPr/>
          <a:lstStyle/>
          <a:p>
            <a:pPr algn="ctr"/>
            <a:r>
              <a:rPr lang="en-US" sz="4800" dirty="0">
                <a:latin typeface="Times New Roman" panose="02020603050405020304" pitchFamily="18" charset="0"/>
                <a:cs typeface="Times New Roman" panose="02020603050405020304" pitchFamily="18" charset="0"/>
              </a:rPr>
              <a:t>Teaching the Humanities:</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Resources from the Arkansas Humanities Council</a:t>
            </a:r>
          </a:p>
        </p:txBody>
      </p:sp>
      <p:pic>
        <p:nvPicPr>
          <p:cNvPr id="5" name="Picture 4">
            <a:extLst>
              <a:ext uri="{FF2B5EF4-FFF2-40B4-BE49-F238E27FC236}">
                <a16:creationId xmlns:a16="http://schemas.microsoft.com/office/drawing/2014/main" id="{750D3DBF-F262-0C49-9434-8021102EF230}"/>
              </a:ext>
            </a:extLst>
          </p:cNvPr>
          <p:cNvPicPr>
            <a:picLocks noChangeAspect="1"/>
          </p:cNvPicPr>
          <p:nvPr/>
        </p:nvPicPr>
        <p:blipFill rotWithShape="1">
          <a:blip r:embed="rId3"/>
          <a:srcRect t="14285" b="15728"/>
          <a:stretch/>
        </p:blipFill>
        <p:spPr>
          <a:xfrm>
            <a:off x="4116974" y="1148143"/>
            <a:ext cx="3682479" cy="2061794"/>
          </a:xfrm>
          <a:prstGeom prst="rect">
            <a:avLst/>
          </a:prstGeom>
        </p:spPr>
      </p:pic>
    </p:spTree>
    <p:extLst>
      <p:ext uri="{BB962C8B-B14F-4D97-AF65-F5344CB8AC3E}">
        <p14:creationId xmlns:p14="http://schemas.microsoft.com/office/powerpoint/2010/main" val="237526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7270-6FBB-674B-A42D-A8082EA7E159}"/>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REACH Grants</a:t>
            </a:r>
          </a:p>
        </p:txBody>
      </p:sp>
      <p:sp>
        <p:nvSpPr>
          <p:cNvPr id="3" name="Content Placeholder 2">
            <a:extLst>
              <a:ext uri="{FF2B5EF4-FFF2-40B4-BE49-F238E27FC236}">
                <a16:creationId xmlns:a16="http://schemas.microsoft.com/office/drawing/2014/main" id="{03A7F951-1E62-B044-9016-117A888A5BBE}"/>
              </a:ext>
            </a:extLst>
          </p:cNvPr>
          <p:cNvSpPr>
            <a:spLocks noGrp="1"/>
          </p:cNvSpPr>
          <p:nvPr>
            <p:ph idx="1"/>
          </p:nvPr>
        </p:nvSpPr>
        <p:spPr>
          <a:xfrm>
            <a:off x="1154954" y="2387796"/>
            <a:ext cx="10317718" cy="4156442"/>
          </a:xfrm>
        </p:spPr>
        <p:txBody>
          <a:bodyPr>
            <a:noAutofit/>
          </a:bodyPr>
          <a:lstStyle/>
          <a:p>
            <a:r>
              <a:rPr lang="en-US" sz="2000" b="1" dirty="0">
                <a:latin typeface="Times New Roman" panose="02020603050405020304" pitchFamily="18" charset="0"/>
                <a:cs typeface="Times New Roman" panose="02020603050405020304" pitchFamily="18" charset="0"/>
              </a:rPr>
              <a:t>Deadlines:  First of Each Month Except December</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Maximum Award:  $ 3,000 </a:t>
            </a:r>
          </a:p>
          <a:p>
            <a:r>
              <a:rPr lang="en-US" sz="2000" b="1" dirty="0">
                <a:latin typeface="Times New Roman" panose="02020603050405020304" pitchFamily="18" charset="0"/>
                <a:cs typeface="Times New Roman" panose="02020603050405020304" pitchFamily="18" charset="0"/>
              </a:rPr>
              <a:t>PK-12 teachers, librarians and media specialists are eligible</a:t>
            </a:r>
          </a:p>
          <a:p>
            <a:r>
              <a:rPr lang="en-US" sz="2000" b="1" dirty="0">
                <a:latin typeface="Times New Roman" panose="02020603050405020304" pitchFamily="18" charset="0"/>
                <a:cs typeface="Times New Roman" panose="02020603050405020304" pitchFamily="18" charset="0"/>
              </a:rPr>
              <a:t>Two types </a:t>
            </a:r>
          </a:p>
          <a:p>
            <a:pPr lvl="1"/>
            <a:r>
              <a:rPr lang="en-US" sz="1800" b="1" dirty="0">
                <a:latin typeface="Times New Roman" panose="02020603050405020304" pitchFamily="18" charset="0"/>
                <a:cs typeface="Times New Roman" panose="02020603050405020304" pitchFamily="18" charset="0"/>
              </a:rPr>
              <a:t>Humanities-based K-12 grade classroom projects/lesson plans (in-person/virtual)</a:t>
            </a:r>
          </a:p>
          <a:p>
            <a:pPr lvl="2"/>
            <a:r>
              <a:rPr lang="en-US" sz="1600" dirty="0">
                <a:latin typeface="Times New Roman" panose="02020603050405020304" pitchFamily="18" charset="0"/>
                <a:cs typeface="Times New Roman" panose="02020603050405020304" pitchFamily="18" charset="0"/>
              </a:rPr>
              <a:t>All lesson plans developed during the project must be shared with the AHC.</a:t>
            </a:r>
          </a:p>
          <a:p>
            <a:pPr lvl="1"/>
            <a:r>
              <a:rPr lang="en-US" sz="1800" b="1" dirty="0">
                <a:latin typeface="Times New Roman" panose="02020603050405020304" pitchFamily="18" charset="0"/>
                <a:cs typeface="Times New Roman" panose="02020603050405020304" pitchFamily="18" charset="0"/>
              </a:rPr>
              <a:t>Professional Development (in-person/virtual)</a:t>
            </a:r>
          </a:p>
          <a:p>
            <a:pPr lvl="2"/>
            <a:r>
              <a:rPr lang="en-US" sz="1600" dirty="0">
                <a:latin typeface="Times New Roman" panose="02020603050405020304" pitchFamily="18" charset="0"/>
                <a:cs typeface="Times New Roman" panose="02020603050405020304" pitchFamily="18" charset="0"/>
              </a:rPr>
              <a:t>Teacher conferences, workshops, webinars, etc. In-state or Out of State</a:t>
            </a:r>
          </a:p>
          <a:p>
            <a:pPr lvl="2"/>
            <a:r>
              <a:rPr lang="en-US" sz="1600" dirty="0">
                <a:latin typeface="Times New Roman" panose="02020603050405020304" pitchFamily="18" charset="0"/>
                <a:cs typeface="Times New Roman" panose="02020603050405020304" pitchFamily="18" charset="0"/>
              </a:rPr>
              <a:t>Funds Cover:  registration fees, travel costs, teaching materials, books, etc.</a:t>
            </a:r>
          </a:p>
          <a:p>
            <a:pPr lvl="2"/>
            <a:r>
              <a:rPr lang="en-US" sz="1600" dirty="0">
                <a:latin typeface="Times New Roman" panose="02020603050405020304" pitchFamily="18" charset="0"/>
                <a:cs typeface="Times New Roman" panose="02020603050405020304" pitchFamily="18" charset="0"/>
              </a:rPr>
              <a:t>Must disseminate PD content learned or presented to colleagues at school, district, or education co-ops </a:t>
            </a:r>
          </a:p>
        </p:txBody>
      </p:sp>
      <p:sp>
        <p:nvSpPr>
          <p:cNvPr id="4" name="Footer Placeholder 3">
            <a:extLst>
              <a:ext uri="{FF2B5EF4-FFF2-40B4-BE49-F238E27FC236}">
                <a16:creationId xmlns:a16="http://schemas.microsoft.com/office/drawing/2014/main" id="{0D618F90-8F40-B346-B50C-FD2637F335F2}"/>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1061540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C888-309E-4BB2-379A-71F06DE61692}"/>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REACH Grant Professional Development</a:t>
            </a:r>
            <a:endParaRPr lang="en-US" dirty="0"/>
          </a:p>
        </p:txBody>
      </p:sp>
      <p:sp>
        <p:nvSpPr>
          <p:cNvPr id="3" name="Content Placeholder 2">
            <a:extLst>
              <a:ext uri="{FF2B5EF4-FFF2-40B4-BE49-F238E27FC236}">
                <a16:creationId xmlns:a16="http://schemas.microsoft.com/office/drawing/2014/main" id="{07014B68-C2B2-1C0E-5DBB-4F2AB1F78BE7}"/>
              </a:ext>
            </a:extLst>
          </p:cNvPr>
          <p:cNvSpPr>
            <a:spLocks noGrp="1"/>
          </p:cNvSpPr>
          <p:nvPr>
            <p:ph idx="1"/>
          </p:nvPr>
        </p:nvSpPr>
        <p:spPr>
          <a:xfrm>
            <a:off x="1154954" y="2336800"/>
            <a:ext cx="9838166" cy="4055038"/>
          </a:xfrm>
        </p:spPr>
        <p:txBody>
          <a:bodyPr>
            <a:normAutofit fontScale="92500" lnSpcReduction="10000"/>
          </a:bodyPr>
          <a:lstStyle/>
          <a:p>
            <a:r>
              <a:rPr lang="en-US" sz="1700" b="1" dirty="0">
                <a:latin typeface="Times New Roman" panose="02020603050405020304" pitchFamily="18" charset="0"/>
                <a:cs typeface="Times New Roman" panose="02020603050405020304" pitchFamily="18" charset="0"/>
              </a:rPr>
              <a:t>Professional Development – conference or seminar must have clearly defined humanities content and grant must have strong plan to share and disseminate information gained by attendance. </a:t>
            </a:r>
          </a:p>
          <a:p>
            <a:pPr lvl="1"/>
            <a:r>
              <a:rPr lang="en-US" sz="1700" dirty="0">
                <a:latin typeface="Times New Roman" panose="02020603050405020304" pitchFamily="18" charset="0"/>
                <a:cs typeface="Times New Roman" panose="02020603050405020304" pitchFamily="18" charset="0"/>
              </a:rPr>
              <a:t>Grant examples	</a:t>
            </a:r>
          </a:p>
          <a:p>
            <a:pPr lvl="1"/>
            <a:r>
              <a:rPr lang="en-US" sz="1700" dirty="0" err="1">
                <a:latin typeface="Times New Roman" panose="02020603050405020304" pitchFamily="18" charset="0"/>
                <a:cs typeface="Times New Roman" panose="02020603050405020304" pitchFamily="18" charset="0"/>
              </a:rPr>
              <a:t>Foundant</a:t>
            </a:r>
            <a:r>
              <a:rPr lang="en-US" sz="1700" dirty="0">
                <a:latin typeface="Times New Roman" panose="02020603050405020304" pitchFamily="18" charset="0"/>
                <a:cs typeface="Times New Roman" panose="02020603050405020304" pitchFamily="18" charset="0"/>
              </a:rPr>
              <a:t> Account Registration </a:t>
            </a:r>
            <a:r>
              <a:rPr lang="en-US" sz="17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a:t>
            </a:r>
            <a:r>
              <a:rPr lang="en-US" sz="1700" dirty="0" err="1">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www.grantinterface.com</a:t>
            </a:r>
            <a:r>
              <a:rPr lang="en-US" sz="17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/Home/</a:t>
            </a:r>
            <a:r>
              <a:rPr lang="en-US" sz="1700" dirty="0" err="1">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Logon?urlkey</a:t>
            </a:r>
            <a:r>
              <a:rPr lang="en-US" sz="17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en-US" sz="1700" dirty="0" err="1">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arhc</a:t>
            </a:r>
            <a:r>
              <a:rPr lang="en-US" sz="1700" dirty="0">
                <a:solidFill>
                  <a:schemeClr val="accent5">
                    <a:lumMod val="75000"/>
                  </a:schemeClr>
                </a:solidFill>
                <a:latin typeface="Times New Roman" panose="02020603050405020304" pitchFamily="18" charset="0"/>
                <a:cs typeface="Times New Roman" panose="02020603050405020304" pitchFamily="18" charset="0"/>
              </a:rPr>
              <a:t> </a:t>
            </a:r>
          </a:p>
          <a:p>
            <a:pPr lvl="1"/>
            <a:r>
              <a:rPr lang="en-US" sz="1700" dirty="0">
                <a:latin typeface="Times New Roman" panose="02020603050405020304" pitchFamily="18" charset="0"/>
                <a:cs typeface="Times New Roman" panose="02020603050405020304" pitchFamily="18" charset="0"/>
              </a:rPr>
              <a:t>Application Process</a:t>
            </a:r>
          </a:p>
          <a:p>
            <a:pPr lvl="2"/>
            <a:r>
              <a:rPr lang="en-US" sz="1700" dirty="0">
                <a:latin typeface="Times New Roman" panose="02020603050405020304" pitchFamily="18" charset="0"/>
                <a:cs typeface="Times New Roman" panose="02020603050405020304" pitchFamily="18" charset="0"/>
              </a:rPr>
              <a:t>Fill out and submit application </a:t>
            </a:r>
          </a:p>
          <a:p>
            <a:pPr lvl="2"/>
            <a:r>
              <a:rPr lang="en-US" sz="1700" dirty="0">
                <a:latin typeface="Times New Roman" panose="02020603050405020304" pitchFamily="18" charset="0"/>
                <a:cs typeface="Times New Roman" panose="02020603050405020304" pitchFamily="18" charset="0"/>
              </a:rPr>
              <a:t>Application is reviewed by staff and forwarded to REACH grant committee</a:t>
            </a:r>
          </a:p>
          <a:p>
            <a:pPr lvl="2"/>
            <a:r>
              <a:rPr lang="en-US" sz="1700" dirty="0">
                <a:solidFill>
                  <a:schemeClr val="tx1"/>
                </a:solidFill>
                <a:latin typeface="Times New Roman" panose="02020603050405020304" pitchFamily="18" charset="0"/>
                <a:cs typeface="Times New Roman" panose="02020603050405020304" pitchFamily="18" charset="0"/>
              </a:rPr>
              <a:t>Allow two weeks for staff and committee review and decision </a:t>
            </a:r>
          </a:p>
          <a:p>
            <a:pPr lvl="1"/>
            <a:r>
              <a:rPr lang="en-US" sz="1700" dirty="0">
                <a:latin typeface="Times New Roman" panose="02020603050405020304" pitchFamily="18" charset="0"/>
                <a:cs typeface="Times New Roman" panose="02020603050405020304" pitchFamily="18" charset="0"/>
              </a:rPr>
              <a:t>Next steps if approved by REACH grant committee</a:t>
            </a:r>
          </a:p>
          <a:p>
            <a:pPr lvl="2"/>
            <a:r>
              <a:rPr lang="en-US" sz="1700" dirty="0">
                <a:latin typeface="Times New Roman" panose="02020603050405020304" pitchFamily="18" charset="0"/>
                <a:cs typeface="Times New Roman" panose="02020603050405020304" pitchFamily="18" charset="0"/>
              </a:rPr>
              <a:t>Submit Grant Agreement and Initial Payment Request by assigned deadline (50%)</a:t>
            </a:r>
          </a:p>
          <a:p>
            <a:pPr lvl="2"/>
            <a:r>
              <a:rPr lang="en-US" sz="1700" dirty="0">
                <a:latin typeface="Times New Roman" panose="02020603050405020304" pitchFamily="18" charset="0"/>
                <a:cs typeface="Times New Roman" panose="02020603050405020304" pitchFamily="18" charset="0"/>
              </a:rPr>
              <a:t>Submit Quarterly Report by assigned deadline (25%)</a:t>
            </a:r>
          </a:p>
          <a:p>
            <a:pPr lvl="2"/>
            <a:r>
              <a:rPr lang="en-US" sz="1700" dirty="0">
                <a:latin typeface="Times New Roman" panose="02020603050405020304" pitchFamily="18" charset="0"/>
                <a:cs typeface="Times New Roman" panose="02020603050405020304" pitchFamily="18" charset="0"/>
              </a:rPr>
              <a:t>Submit Final Report by assigned deadline (25%)</a:t>
            </a:r>
          </a:p>
          <a:p>
            <a:endParaRPr lang="en-US" b="1"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A7037A30-FD51-87FC-E8A1-B392B7B9B093}"/>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571506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DECD-CE33-A02B-C331-273F510AAA8A}"/>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REACH Grant Classroom Project</a:t>
            </a:r>
            <a:endParaRPr lang="en-US" dirty="0"/>
          </a:p>
        </p:txBody>
      </p:sp>
      <p:sp>
        <p:nvSpPr>
          <p:cNvPr id="3" name="Content Placeholder 2">
            <a:extLst>
              <a:ext uri="{FF2B5EF4-FFF2-40B4-BE49-F238E27FC236}">
                <a16:creationId xmlns:a16="http://schemas.microsoft.com/office/drawing/2014/main" id="{2165FFE4-9362-B1F4-4D7D-B5B82EA45185}"/>
              </a:ext>
            </a:extLst>
          </p:cNvPr>
          <p:cNvSpPr>
            <a:spLocks noGrp="1"/>
          </p:cNvSpPr>
          <p:nvPr>
            <p:ph idx="1"/>
          </p:nvPr>
        </p:nvSpPr>
        <p:spPr>
          <a:xfrm>
            <a:off x="1154954" y="2275115"/>
            <a:ext cx="9534817" cy="4116724"/>
          </a:xfrm>
        </p:spPr>
        <p:txBody>
          <a:bodyPr>
            <a:normAutofit lnSpcReduction="10000"/>
          </a:bodyPr>
          <a:lstStyle/>
          <a:p>
            <a:r>
              <a:rPr lang="en-US" b="1" dirty="0">
                <a:latin typeface="Times New Roman" panose="02020603050405020304" pitchFamily="18" charset="0"/>
                <a:cs typeface="Times New Roman" panose="02020603050405020304" pitchFamily="18" charset="0"/>
              </a:rPr>
              <a:t>Classroom Projects – Lesson or unit plans, group projects with a STRONG emphasis on 							humanities content</a:t>
            </a:r>
          </a:p>
          <a:p>
            <a:pPr lvl="1"/>
            <a:r>
              <a:rPr lang="en-US" dirty="0">
                <a:latin typeface="Times New Roman" panose="02020603050405020304" pitchFamily="18" charset="0"/>
                <a:cs typeface="Times New Roman" panose="02020603050405020304" pitchFamily="18" charset="0"/>
              </a:rPr>
              <a:t>Grant examples	Johnny Cash, We the People, Graphic Novel</a:t>
            </a:r>
          </a:p>
          <a:p>
            <a:pPr lvl="1"/>
            <a:r>
              <a:rPr lang="en-US" dirty="0" err="1">
                <a:latin typeface="Times New Roman" panose="02020603050405020304" pitchFamily="18" charset="0"/>
                <a:cs typeface="Times New Roman" panose="02020603050405020304" pitchFamily="18" charset="0"/>
              </a:rPr>
              <a:t>Foundant</a:t>
            </a:r>
            <a:r>
              <a:rPr lang="en-US" dirty="0">
                <a:latin typeface="Times New Roman" panose="02020603050405020304" pitchFamily="18" charset="0"/>
                <a:cs typeface="Times New Roman" panose="02020603050405020304" pitchFamily="18" charset="0"/>
              </a:rPr>
              <a:t> Account Registration </a:t>
            </a:r>
            <a:r>
              <a:rPr lang="en-US" dirty="0">
                <a:solidFill>
                  <a:schemeClr val="accent5">
                    <a:lumMod val="75000"/>
                  </a:schemeClr>
                </a:solidFill>
                <a:latin typeface="Times New Roman" panose="02020603050405020304" pitchFamily="18" charset="0"/>
                <a:cs typeface="Times New Roman" panose="02020603050405020304" pitchFamily="18" charset="0"/>
              </a:rPr>
              <a:t>https://</a:t>
            </a:r>
            <a:r>
              <a:rPr lang="en-US" dirty="0" err="1">
                <a:solidFill>
                  <a:schemeClr val="accent5">
                    <a:lumMod val="75000"/>
                  </a:schemeClr>
                </a:solidFill>
                <a:latin typeface="Times New Roman" panose="02020603050405020304" pitchFamily="18" charset="0"/>
                <a:cs typeface="Times New Roman" panose="02020603050405020304" pitchFamily="18" charset="0"/>
              </a:rPr>
              <a:t>www.grantinterface.com</a:t>
            </a:r>
            <a:r>
              <a:rPr lang="en-US" dirty="0">
                <a:solidFill>
                  <a:schemeClr val="accent5">
                    <a:lumMod val="75000"/>
                  </a:schemeClr>
                </a:solidFill>
                <a:latin typeface="Times New Roman" panose="02020603050405020304" pitchFamily="18" charset="0"/>
                <a:cs typeface="Times New Roman" panose="02020603050405020304" pitchFamily="18" charset="0"/>
                <a:hlinkClick r:id="rId2"/>
              </a:rPr>
              <a:t>/</a:t>
            </a:r>
            <a:r>
              <a:rPr lang="en-US" dirty="0">
                <a:solidFill>
                  <a:schemeClr val="accent5">
                    <a:lumMod val="75000"/>
                  </a:schemeClr>
                </a:solidFill>
                <a:latin typeface="Times New Roman" panose="02020603050405020304" pitchFamily="18" charset="0"/>
                <a:cs typeface="Times New Roman" panose="02020603050405020304" pitchFamily="18" charset="0"/>
              </a:rPr>
              <a:t>Home/</a:t>
            </a:r>
            <a:r>
              <a:rPr lang="en-US" dirty="0" err="1">
                <a:solidFill>
                  <a:schemeClr val="accent5">
                    <a:lumMod val="75000"/>
                  </a:schemeClr>
                </a:solidFill>
                <a:latin typeface="Times New Roman" panose="02020603050405020304" pitchFamily="18" charset="0"/>
                <a:cs typeface="Times New Roman" panose="02020603050405020304" pitchFamily="18" charset="0"/>
              </a:rPr>
              <a:t>Logon?urlkey</a:t>
            </a:r>
            <a:r>
              <a:rPr lang="en-US" dirty="0">
                <a:solidFill>
                  <a:schemeClr val="accent5">
                    <a:lumMod val="75000"/>
                  </a:schemeClr>
                </a:solidFill>
                <a:latin typeface="Times New Roman" panose="02020603050405020304" pitchFamily="18" charset="0"/>
                <a:cs typeface="Times New Roman" panose="02020603050405020304" pitchFamily="18" charset="0"/>
              </a:rPr>
              <a:t>=</a:t>
            </a:r>
            <a:r>
              <a:rPr lang="en-US" dirty="0" err="1">
                <a:solidFill>
                  <a:schemeClr val="accent5">
                    <a:lumMod val="75000"/>
                  </a:schemeClr>
                </a:solidFill>
                <a:latin typeface="Times New Roman" panose="02020603050405020304" pitchFamily="18" charset="0"/>
                <a:cs typeface="Times New Roman" panose="02020603050405020304" pitchFamily="18" charset="0"/>
              </a:rPr>
              <a:t>arhc</a:t>
            </a: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Application Process</a:t>
            </a:r>
          </a:p>
          <a:p>
            <a:pPr lvl="2"/>
            <a:r>
              <a:rPr lang="en-US" sz="1600" dirty="0">
                <a:latin typeface="Times New Roman" panose="02020603050405020304" pitchFamily="18" charset="0"/>
                <a:cs typeface="Times New Roman" panose="02020603050405020304" pitchFamily="18" charset="0"/>
              </a:rPr>
              <a:t>Fill out and submit application </a:t>
            </a:r>
          </a:p>
          <a:p>
            <a:pPr lvl="2"/>
            <a:r>
              <a:rPr lang="en-US" sz="1600" dirty="0">
                <a:latin typeface="Times New Roman" panose="02020603050405020304" pitchFamily="18" charset="0"/>
                <a:cs typeface="Times New Roman" panose="02020603050405020304" pitchFamily="18" charset="0"/>
              </a:rPr>
              <a:t>Application is reviewed by staff and forwarded to REACH grant committee</a:t>
            </a:r>
          </a:p>
          <a:p>
            <a:pPr lvl="2"/>
            <a:r>
              <a:rPr lang="en-US" sz="1600" dirty="0">
                <a:solidFill>
                  <a:schemeClr val="tx1"/>
                </a:solidFill>
                <a:latin typeface="Times New Roman" panose="02020603050405020304" pitchFamily="18" charset="0"/>
                <a:cs typeface="Times New Roman" panose="02020603050405020304" pitchFamily="18" charset="0"/>
              </a:rPr>
              <a:t>Allow two weeks for staff and committee review and decision </a:t>
            </a:r>
          </a:p>
          <a:p>
            <a:pPr lvl="1"/>
            <a:r>
              <a:rPr lang="en-US" dirty="0">
                <a:latin typeface="Times New Roman" panose="02020603050405020304" pitchFamily="18" charset="0"/>
                <a:cs typeface="Times New Roman" panose="02020603050405020304" pitchFamily="18" charset="0"/>
              </a:rPr>
              <a:t>Next steps if approved by REACH grant committee</a:t>
            </a:r>
          </a:p>
          <a:p>
            <a:pPr lvl="2"/>
            <a:r>
              <a:rPr lang="en-US" sz="1600" dirty="0">
                <a:latin typeface="Times New Roman" panose="02020603050405020304" pitchFamily="18" charset="0"/>
                <a:cs typeface="Times New Roman" panose="02020603050405020304" pitchFamily="18" charset="0"/>
              </a:rPr>
              <a:t>Submit Grant Agreement and Initial Payment Request by assigned deadline (50%)</a:t>
            </a:r>
          </a:p>
          <a:p>
            <a:pPr lvl="2"/>
            <a:r>
              <a:rPr lang="en-US" sz="1600" dirty="0">
                <a:latin typeface="Times New Roman" panose="02020603050405020304" pitchFamily="18" charset="0"/>
                <a:cs typeface="Times New Roman" panose="02020603050405020304" pitchFamily="18" charset="0"/>
              </a:rPr>
              <a:t>Submit Quarterly Report by assigned deadline (25%)</a:t>
            </a:r>
          </a:p>
          <a:p>
            <a:pPr lvl="2"/>
            <a:r>
              <a:rPr lang="en-US" sz="1600" dirty="0">
                <a:latin typeface="Times New Roman" panose="02020603050405020304" pitchFamily="18" charset="0"/>
                <a:cs typeface="Times New Roman" panose="02020603050405020304" pitchFamily="18" charset="0"/>
              </a:rPr>
              <a:t>Submit Final Report by assigned deadline (25%)</a:t>
            </a:r>
          </a:p>
          <a:p>
            <a:pPr lvl="2"/>
            <a:endParaRPr lang="en-US" b="1" dirty="0">
              <a:solidFill>
                <a:schemeClr val="tx1"/>
              </a:solidFill>
              <a:latin typeface="Times New Roman" panose="02020603050405020304" pitchFamily="18" charset="0"/>
              <a:cs typeface="Times New Roman" panose="02020603050405020304" pitchFamily="18" charset="0"/>
            </a:endParaRPr>
          </a:p>
          <a:p>
            <a:pPr lvl="2"/>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93CA443-0FA0-37E5-FD6A-6F7F0689F1BD}"/>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10737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6181-B705-EB4E-9CC3-53A5316EC6F2}"/>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Arkansas State Parks Field Trip Grant</a:t>
            </a:r>
          </a:p>
        </p:txBody>
      </p:sp>
      <p:sp>
        <p:nvSpPr>
          <p:cNvPr id="3" name="Content Placeholder 2">
            <a:extLst>
              <a:ext uri="{FF2B5EF4-FFF2-40B4-BE49-F238E27FC236}">
                <a16:creationId xmlns:a16="http://schemas.microsoft.com/office/drawing/2014/main" id="{1EF37CFC-C982-0C42-ACD2-2E9AF892639A}"/>
              </a:ext>
            </a:extLst>
          </p:cNvPr>
          <p:cNvSpPr>
            <a:spLocks noGrp="1"/>
          </p:cNvSpPr>
          <p:nvPr>
            <p:ph idx="1"/>
          </p:nvPr>
        </p:nvSpPr>
        <p:spPr>
          <a:xfrm>
            <a:off x="4605866" y="2497667"/>
            <a:ext cx="8251319" cy="3801533"/>
          </a:xfrm>
        </p:spPr>
        <p:txBody>
          <a:bodyPr>
            <a:noAutofit/>
          </a:bodyPr>
          <a:lstStyle/>
          <a:p>
            <a:r>
              <a:rPr lang="en-US" sz="2000" b="1" dirty="0">
                <a:latin typeface="Times New Roman" panose="02020603050405020304" pitchFamily="18" charset="0"/>
                <a:cs typeface="Times New Roman" panose="02020603050405020304" pitchFamily="18" charset="0"/>
              </a:rPr>
              <a:t>Deadlines:  First of Each Month Except December</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Maximum Award:  $1,000</a:t>
            </a:r>
          </a:p>
          <a:p>
            <a:r>
              <a:rPr lang="en-US" sz="2000" b="1" dirty="0">
                <a:latin typeface="Times New Roman" panose="02020603050405020304" pitchFamily="18" charset="0"/>
                <a:cs typeface="Times New Roman" panose="02020603050405020304" pitchFamily="18" charset="0"/>
              </a:rPr>
              <a:t>K-12 grades eligible</a:t>
            </a:r>
          </a:p>
          <a:p>
            <a:r>
              <a:rPr lang="en-US" sz="2000" dirty="0">
                <a:latin typeface="Times New Roman" panose="02020603050405020304" pitchFamily="18" charset="0"/>
                <a:cs typeface="Times New Roman" panose="02020603050405020304" pitchFamily="18" charset="0"/>
              </a:rPr>
              <a:t>52 Arkansas State Parks</a:t>
            </a:r>
          </a:p>
          <a:p>
            <a:r>
              <a:rPr lang="en-US" sz="2000" dirty="0">
                <a:latin typeface="Times New Roman" panose="02020603050405020304" pitchFamily="18" charset="0"/>
                <a:cs typeface="Times New Roman" panose="02020603050405020304" pitchFamily="18" charset="0"/>
              </a:rPr>
              <a:t>Interpretive Programming  </a:t>
            </a:r>
          </a:p>
          <a:p>
            <a:pPr lvl="0"/>
            <a:r>
              <a:rPr lang="en-US" sz="2000" dirty="0">
                <a:latin typeface="Times New Roman" panose="02020603050405020304" pitchFamily="18" charset="0"/>
                <a:cs typeface="Times New Roman" panose="02020603050405020304" pitchFamily="18" charset="0"/>
              </a:rPr>
              <a:t>Schedule w/ Park Interpreter</a:t>
            </a:r>
          </a:p>
          <a:p>
            <a:pPr lvl="0"/>
            <a:r>
              <a:rPr lang="en-US" sz="2000" dirty="0">
                <a:latin typeface="Times New Roman" panose="02020603050405020304" pitchFamily="18" charset="0"/>
                <a:cs typeface="Times New Roman" panose="02020603050405020304" pitchFamily="18" charset="0"/>
              </a:rPr>
              <a:t>Apply for Grant; Allow 7-10 days for review by grant committee and approval</a:t>
            </a:r>
          </a:p>
          <a:p>
            <a:pPr lvl="0"/>
            <a:r>
              <a:rPr lang="en-US" sz="2000" dirty="0">
                <a:latin typeface="Times New Roman" panose="02020603050405020304" pitchFamily="18" charset="0"/>
                <a:cs typeface="Times New Roman" panose="02020603050405020304" pitchFamily="18" charset="0"/>
              </a:rPr>
              <a:t>Decisions Made Monthly</a:t>
            </a:r>
          </a:p>
        </p:txBody>
      </p:sp>
      <p:sp>
        <p:nvSpPr>
          <p:cNvPr id="4" name="Footer Placeholder 3">
            <a:extLst>
              <a:ext uri="{FF2B5EF4-FFF2-40B4-BE49-F238E27FC236}">
                <a16:creationId xmlns:a16="http://schemas.microsoft.com/office/drawing/2014/main" id="{ABB17DD8-DFB7-0248-9EF1-D82D8B6DDCBE}"/>
              </a:ext>
            </a:extLst>
          </p:cNvPr>
          <p:cNvSpPr>
            <a:spLocks noGrp="1"/>
          </p:cNvSpPr>
          <p:nvPr>
            <p:ph type="ftr" sz="quarter" idx="11"/>
          </p:nvPr>
        </p:nvSpPr>
        <p:spPr/>
        <p:txBody>
          <a:bodyPr/>
          <a:lstStyle/>
          <a:p>
            <a:r>
              <a:rPr lang="en-US"/>
              <a:t>www.arkansashumanitiescouncil.org</a:t>
            </a:r>
            <a:endParaRPr lang="en-US" dirty="0"/>
          </a:p>
        </p:txBody>
      </p:sp>
      <p:pic>
        <p:nvPicPr>
          <p:cNvPr id="5122" name="Picture 2" descr="VolunteerAR | Partner | Arkansas State Parks">
            <a:extLst>
              <a:ext uri="{FF2B5EF4-FFF2-40B4-BE49-F238E27FC236}">
                <a16:creationId xmlns:a16="http://schemas.microsoft.com/office/drawing/2014/main" id="{DD1CBD29-DCF4-4823-2A23-5FD488223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383" y="2328333"/>
            <a:ext cx="2349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404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1B5E-4847-5B4E-BDB1-02ABC796DCAD}"/>
              </a:ext>
            </a:extLst>
          </p:cNvPr>
          <p:cNvSpPr>
            <a:spLocks noGrp="1"/>
          </p:cNvSpPr>
          <p:nvPr>
            <p:ph type="title"/>
          </p:nvPr>
        </p:nvSpPr>
        <p:spPr>
          <a:xfrm>
            <a:off x="1154954" y="973668"/>
            <a:ext cx="9208246" cy="706964"/>
          </a:xfrm>
        </p:spPr>
        <p:txBody>
          <a:bodyPr/>
          <a:lstStyle/>
          <a:p>
            <a:r>
              <a:rPr lang="en-US" sz="4000" b="1" dirty="0">
                <a:latin typeface="Times New Roman" panose="02020603050405020304" pitchFamily="18" charset="0"/>
                <a:cs typeface="Times New Roman" panose="02020603050405020304" pitchFamily="18" charset="0"/>
              </a:rPr>
              <a:t>Helen T. Leigh Museum Field Trip Grant</a:t>
            </a:r>
          </a:p>
        </p:txBody>
      </p:sp>
      <p:sp>
        <p:nvSpPr>
          <p:cNvPr id="3" name="Content Placeholder 2">
            <a:extLst>
              <a:ext uri="{FF2B5EF4-FFF2-40B4-BE49-F238E27FC236}">
                <a16:creationId xmlns:a16="http://schemas.microsoft.com/office/drawing/2014/main" id="{6642BF78-523A-F546-B950-E1A1FE6F9B15}"/>
              </a:ext>
            </a:extLst>
          </p:cNvPr>
          <p:cNvSpPr>
            <a:spLocks noGrp="1"/>
          </p:cNvSpPr>
          <p:nvPr>
            <p:ph idx="1"/>
          </p:nvPr>
        </p:nvSpPr>
        <p:spPr/>
        <p:txBody>
          <a:bodyPr>
            <a:normAutofit/>
          </a:bodyPr>
          <a:lstStyle/>
          <a:p>
            <a:r>
              <a:rPr lang="en-US" sz="2000" b="1" dirty="0">
                <a:latin typeface="Times New Roman" panose="02020603050405020304" pitchFamily="18" charset="0"/>
                <a:cs typeface="Times New Roman" panose="02020603050405020304" pitchFamily="18" charset="0"/>
              </a:rPr>
              <a:t>Deadlines:  First of Each Month Except December</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Maximum Award:  $ 500</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Grades 3 – 12</a:t>
            </a:r>
          </a:p>
          <a:p>
            <a:pPr lvl="0"/>
            <a:r>
              <a:rPr lang="en-US" sz="2000" dirty="0">
                <a:latin typeface="Times New Roman" panose="02020603050405020304" pitchFamily="18" charset="0"/>
                <a:cs typeface="Times New Roman" panose="02020603050405020304" pitchFamily="18" charset="0"/>
              </a:rPr>
              <a:t>MacArthur Museum of Arkansas Military History</a:t>
            </a:r>
          </a:p>
          <a:p>
            <a:pPr lvl="0"/>
            <a:r>
              <a:rPr lang="en-US" sz="2000" dirty="0">
                <a:latin typeface="Times New Roman" panose="02020603050405020304" pitchFamily="18" charset="0"/>
                <a:cs typeface="Times New Roman" panose="02020603050405020304" pitchFamily="18" charset="0"/>
              </a:rPr>
              <a:t>Field Trip</a:t>
            </a:r>
          </a:p>
          <a:p>
            <a:pPr lvl="0"/>
            <a:r>
              <a:rPr lang="en-US" sz="2000" dirty="0">
                <a:latin typeface="Times New Roman" panose="02020603050405020304" pitchFamily="18" charset="0"/>
                <a:cs typeface="Times New Roman" panose="02020603050405020304" pitchFamily="18" charset="0"/>
              </a:rPr>
              <a:t>Interpretive Programming</a:t>
            </a:r>
          </a:p>
          <a:p>
            <a:pPr lvl="0"/>
            <a:r>
              <a:rPr lang="en-US" sz="2000" dirty="0">
                <a:latin typeface="Times New Roman" panose="02020603050405020304" pitchFamily="18" charset="0"/>
                <a:cs typeface="Times New Roman" panose="02020603050405020304" pitchFamily="18" charset="0"/>
              </a:rPr>
              <a:t>Decisions made monthly</a:t>
            </a:r>
          </a:p>
          <a:p>
            <a:pPr lvl="0"/>
            <a:endParaRPr lang="en-US" sz="20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DF938F4-0934-DD4F-98CD-7BA62A3C570A}"/>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425746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D975-9A8E-CD40-A871-4E6942D643B3}"/>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Other Grants</a:t>
            </a:r>
          </a:p>
        </p:txBody>
      </p:sp>
      <p:sp>
        <p:nvSpPr>
          <p:cNvPr id="3" name="Content Placeholder 2">
            <a:extLst>
              <a:ext uri="{FF2B5EF4-FFF2-40B4-BE49-F238E27FC236}">
                <a16:creationId xmlns:a16="http://schemas.microsoft.com/office/drawing/2014/main" id="{49034A0E-35B0-904C-BA0E-76A344AAD12C}"/>
              </a:ext>
            </a:extLst>
          </p:cNvPr>
          <p:cNvSpPr>
            <a:spLocks noGrp="1"/>
          </p:cNvSpPr>
          <p:nvPr>
            <p:ph idx="1"/>
          </p:nvPr>
        </p:nvSpPr>
        <p:spPr>
          <a:xfrm>
            <a:off x="1154954" y="2204915"/>
            <a:ext cx="9539550" cy="3996593"/>
          </a:xfrm>
        </p:spPr>
        <p:txBody>
          <a:bodyPr>
            <a:noAutofit/>
          </a:bodyPr>
          <a:lstStyle/>
          <a:p>
            <a:r>
              <a:rPr lang="en-US" sz="2000" b="1" dirty="0">
                <a:latin typeface="Times New Roman" panose="02020603050405020304" pitchFamily="18" charset="0"/>
                <a:cs typeface="Times New Roman" panose="02020603050405020304" pitchFamily="18" charset="0"/>
              </a:rPr>
              <a:t>Major Grant – Once a Year</a:t>
            </a:r>
          </a:p>
          <a:p>
            <a:pPr lvl="1"/>
            <a:r>
              <a:rPr lang="en-US" sz="2000" dirty="0">
                <a:latin typeface="Times New Roman" panose="02020603050405020304" pitchFamily="18" charset="0"/>
                <a:cs typeface="Times New Roman" panose="02020603050405020304" pitchFamily="18" charset="0"/>
              </a:rPr>
              <a:t>Deadline:  September 15</a:t>
            </a:r>
            <a:r>
              <a:rPr lang="en-US" sz="2000" baseline="30000" dirty="0">
                <a:latin typeface="Times New Roman" panose="02020603050405020304" pitchFamily="18" charset="0"/>
                <a:cs typeface="Times New Roman" panose="02020603050405020304" pitchFamily="18" charset="0"/>
              </a:rPr>
              <a:t>th</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Award: $3,500 to $15,000</a:t>
            </a:r>
          </a:p>
          <a:p>
            <a:pPr lvl="1"/>
            <a:r>
              <a:rPr lang="en-US" sz="2000" dirty="0">
                <a:latin typeface="Times New Roman" panose="02020603050405020304" pitchFamily="18" charset="0"/>
                <a:cs typeface="Times New Roman" panose="02020603050405020304" pitchFamily="18" charset="0"/>
              </a:rPr>
              <a:t>For research, publications, public programs, film preproduction and production, and other media (exhibits, websites, podcasts)	</a:t>
            </a:r>
            <a:endParaRPr lang="en-US" sz="2000" b="1" dirty="0">
              <a:latin typeface="Times New Roman" panose="02020603050405020304" pitchFamily="18" charset="0"/>
              <a:cs typeface="Times New Roman" panose="02020603050405020304" pitchFamily="18" charset="0"/>
            </a:endParaRPr>
          </a:p>
          <a:p>
            <a:r>
              <a:rPr lang="en-US" sz="2000" b="1" dirty="0" err="1">
                <a:latin typeface="Times New Roman" panose="02020603050405020304" pitchFamily="18" charset="0"/>
                <a:cs typeface="Times New Roman" panose="02020603050405020304" pitchFamily="18" charset="0"/>
              </a:rPr>
              <a:t>Minigrant</a:t>
            </a:r>
            <a:r>
              <a:rPr lang="en-US" sz="2000" b="1" dirty="0">
                <a:latin typeface="Times New Roman" panose="02020603050405020304" pitchFamily="18" charset="0"/>
                <a:cs typeface="Times New Roman" panose="02020603050405020304" pitchFamily="18" charset="0"/>
              </a:rPr>
              <a:t> – Twice a Year</a:t>
            </a:r>
          </a:p>
          <a:p>
            <a:pPr lvl="1"/>
            <a:r>
              <a:rPr lang="en-US" sz="2000" dirty="0">
                <a:latin typeface="Times New Roman" panose="02020603050405020304" pitchFamily="18" charset="0"/>
                <a:cs typeface="Times New Roman" panose="02020603050405020304" pitchFamily="18" charset="0"/>
              </a:rPr>
              <a:t>Deadline: January 15 and June 15</a:t>
            </a:r>
          </a:p>
          <a:p>
            <a:pPr lvl="1"/>
            <a:r>
              <a:rPr lang="en-US" sz="2000" dirty="0">
                <a:latin typeface="Times New Roman" panose="02020603050405020304" pitchFamily="18" charset="0"/>
                <a:cs typeface="Times New Roman" panose="02020603050405020304" pitchFamily="18" charset="0"/>
              </a:rPr>
              <a:t>Maximum Award: $3,000</a:t>
            </a:r>
          </a:p>
          <a:p>
            <a:pPr lvl="1"/>
            <a:r>
              <a:rPr lang="en-US" sz="2000" dirty="0">
                <a:latin typeface="Times New Roman" panose="02020603050405020304" pitchFamily="18" charset="0"/>
                <a:cs typeface="Times New Roman" panose="02020603050405020304" pitchFamily="18" charset="0"/>
              </a:rPr>
              <a:t>For public programs, research, publications, preproduction and other media</a:t>
            </a:r>
          </a:p>
          <a:p>
            <a:pPr marL="457200" lvl="1" indent="0">
              <a:buNone/>
            </a:pPr>
            <a:r>
              <a:rPr lang="en-US" sz="2000" dirty="0">
                <a:latin typeface="Times New Roman" panose="02020603050405020304" pitchFamily="18" charset="0"/>
                <a:cs typeface="Times New Roman" panose="02020603050405020304" pitchFamily="18" charset="0"/>
              </a:rPr>
              <a:t>			</a:t>
            </a:r>
          </a:p>
          <a:p>
            <a:pPr marL="0" lvl="0" indent="0">
              <a:buNone/>
            </a:pPr>
            <a:r>
              <a:rPr lang="en-US" dirty="0">
                <a:latin typeface="Times New Roman" panose="02020603050405020304" pitchFamily="18" charset="0"/>
                <a:cs typeface="Times New Roman" panose="02020603050405020304" pitchFamily="18" charset="0"/>
              </a:rPr>
              <a:t>	</a:t>
            </a:r>
          </a:p>
        </p:txBody>
      </p:sp>
      <p:sp>
        <p:nvSpPr>
          <p:cNvPr id="4" name="Footer Placeholder 3">
            <a:extLst>
              <a:ext uri="{FF2B5EF4-FFF2-40B4-BE49-F238E27FC236}">
                <a16:creationId xmlns:a16="http://schemas.microsoft.com/office/drawing/2014/main" id="{BE2EB839-E02E-6F46-AE69-F608A6D62793}"/>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285031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146F-367C-464D-9E09-00062572CEF0}"/>
              </a:ext>
            </a:extLst>
          </p:cNvPr>
          <p:cNvSpPr>
            <a:spLocks noGrp="1"/>
          </p:cNvSpPr>
          <p:nvPr>
            <p:ph type="title"/>
          </p:nvPr>
        </p:nvSpPr>
        <p:spPr>
          <a:xfrm>
            <a:off x="1154954" y="707450"/>
            <a:ext cx="8761413" cy="1042701"/>
          </a:xfrm>
        </p:spPr>
        <p:txBody>
          <a:bodyPr/>
          <a:lstStyle/>
          <a:p>
            <a:r>
              <a:rPr lang="en-US" dirty="0"/>
              <a:t> </a:t>
            </a:r>
            <a:r>
              <a:rPr lang="en-US" sz="4000" b="1" dirty="0">
                <a:latin typeface="Times New Roman" panose="02020603050405020304" pitchFamily="18" charset="0"/>
                <a:cs typeface="Times New Roman" panose="02020603050405020304" pitchFamily="18" charset="0"/>
              </a:rPr>
              <a:t>Other Grants</a:t>
            </a:r>
          </a:p>
        </p:txBody>
      </p:sp>
      <p:sp>
        <p:nvSpPr>
          <p:cNvPr id="3" name="Content Placeholder 2">
            <a:extLst>
              <a:ext uri="{FF2B5EF4-FFF2-40B4-BE49-F238E27FC236}">
                <a16:creationId xmlns:a16="http://schemas.microsoft.com/office/drawing/2014/main" id="{2B9A945B-2306-D14E-AFD0-36512CC2CC81}"/>
              </a:ext>
            </a:extLst>
          </p:cNvPr>
          <p:cNvSpPr>
            <a:spLocks noGrp="1"/>
          </p:cNvSpPr>
          <p:nvPr>
            <p:ph idx="1"/>
          </p:nvPr>
        </p:nvSpPr>
        <p:spPr>
          <a:xfrm>
            <a:off x="1154954" y="2404207"/>
            <a:ext cx="9255139" cy="4043485"/>
          </a:xfrm>
        </p:spPr>
        <p:txBody>
          <a:bodyPr>
            <a:noAutofit/>
          </a:bodyPr>
          <a:lstStyle/>
          <a:p>
            <a:r>
              <a:rPr lang="en-US" sz="2000" b="1" dirty="0">
                <a:latin typeface="Times New Roman" panose="02020603050405020304" pitchFamily="18" charset="0"/>
                <a:cs typeface="Times New Roman" panose="02020603050405020304" pitchFamily="18" charset="0"/>
              </a:rPr>
              <a:t>African American History and Culture – Four Times a Year</a:t>
            </a:r>
          </a:p>
          <a:p>
            <a:pPr lvl="1"/>
            <a:r>
              <a:rPr lang="en-US" sz="1800" dirty="0">
                <a:latin typeface="Times New Roman" panose="02020603050405020304" pitchFamily="18" charset="0"/>
                <a:cs typeface="Times New Roman" panose="02020603050405020304" pitchFamily="18" charset="0"/>
              </a:rPr>
              <a:t>Deadlines:  February 15, May 15, August 15, November 15</a:t>
            </a:r>
          </a:p>
          <a:p>
            <a:pPr lvl="1"/>
            <a:r>
              <a:rPr lang="en-US" sz="1800" dirty="0">
                <a:latin typeface="Times New Roman" panose="02020603050405020304" pitchFamily="18" charset="0"/>
                <a:cs typeface="Times New Roman" panose="02020603050405020304" pitchFamily="18" charset="0"/>
              </a:rPr>
              <a:t>Maximum Award:  $5,000</a:t>
            </a:r>
          </a:p>
          <a:p>
            <a:pPr lvl="1"/>
            <a:r>
              <a:rPr lang="en-US" sz="1800" dirty="0">
                <a:latin typeface="Times New Roman" panose="02020603050405020304" pitchFamily="18" charset="0"/>
                <a:cs typeface="Times New Roman" panose="02020603050405020304" pitchFamily="18" charset="0"/>
              </a:rPr>
              <a:t>For research, documentation, preservation, and interpretation of Arkansas’s African American history and culture</a:t>
            </a:r>
            <a:endParaRPr lang="en-US" sz="18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Access to the Humanities </a:t>
            </a:r>
          </a:p>
          <a:p>
            <a:pPr lvl="1"/>
            <a:r>
              <a:rPr lang="en-US" sz="1800" dirty="0">
                <a:latin typeface="Times New Roman" panose="02020603050405020304" pitchFamily="18" charset="0"/>
                <a:cs typeface="Times New Roman" panose="02020603050405020304" pitchFamily="18" charset="0"/>
              </a:rPr>
              <a:t>Deadlines:  First of each month except December</a:t>
            </a:r>
          </a:p>
          <a:p>
            <a:pPr lvl="1"/>
            <a:r>
              <a:rPr lang="en-US" sz="1800" dirty="0">
                <a:latin typeface="Times New Roman" panose="02020603050405020304" pitchFamily="18" charset="0"/>
                <a:cs typeface="Times New Roman" panose="02020603050405020304" pitchFamily="18" charset="0"/>
              </a:rPr>
              <a:t>Maximum Award:  $1,500</a:t>
            </a:r>
            <a:endParaRPr lang="en-US" sz="20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To provide captioning services, ASL interpreters for in-person or online events, acquiring services to make documents, website, and/or exhibits accessible, and video captioning</a:t>
            </a:r>
          </a:p>
          <a:p>
            <a:pPr marL="857250" lvl="2" indent="0">
              <a:buNone/>
            </a:pPr>
            <a:endParaRPr lang="en-US" sz="18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0085A42-9CD5-8241-A529-78344F08CB69}"/>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304632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2BEB-3DB7-F24D-A516-7993E781F674}"/>
              </a:ext>
            </a:extLst>
          </p:cNvPr>
          <p:cNvSpPr>
            <a:spLocks noGrp="1"/>
          </p:cNvSpPr>
          <p:nvPr>
            <p:ph type="title"/>
          </p:nvPr>
        </p:nvSpPr>
        <p:spPr>
          <a:xfrm>
            <a:off x="2767396" y="938944"/>
            <a:ext cx="6241269" cy="706964"/>
          </a:xfrm>
        </p:spPr>
        <p:txBody>
          <a:bodyPr/>
          <a:lstStyle/>
          <a:p>
            <a:pPr algn="ctr"/>
            <a:r>
              <a:rPr lang="en-US" sz="4000" b="1" dirty="0">
                <a:latin typeface="Times New Roman" panose="02020603050405020304" pitchFamily="18" charset="0"/>
                <a:cs typeface="Times New Roman" panose="02020603050405020304" pitchFamily="18" charset="0"/>
              </a:rPr>
              <a:t>AHC Education Programs</a:t>
            </a:r>
          </a:p>
        </p:txBody>
      </p:sp>
      <p:sp>
        <p:nvSpPr>
          <p:cNvPr id="3" name="Content Placeholder 2">
            <a:extLst>
              <a:ext uri="{FF2B5EF4-FFF2-40B4-BE49-F238E27FC236}">
                <a16:creationId xmlns:a16="http://schemas.microsoft.com/office/drawing/2014/main" id="{242EF964-7866-3C4F-84CC-9D333012A5CE}"/>
              </a:ext>
            </a:extLst>
          </p:cNvPr>
          <p:cNvSpPr>
            <a:spLocks noGrp="1"/>
          </p:cNvSpPr>
          <p:nvPr>
            <p:ph idx="1"/>
          </p:nvPr>
        </p:nvSpPr>
        <p:spPr>
          <a:xfrm>
            <a:off x="1154954" y="2368062"/>
            <a:ext cx="9466154" cy="3903783"/>
          </a:xfrm>
        </p:spPr>
        <p:txBody>
          <a:bodyPr>
            <a:normAutofit/>
          </a:bodyPr>
          <a:lstStyle/>
          <a:p>
            <a:pPr marL="0" indent="0" algn="ctr">
              <a:buNone/>
            </a:pPr>
            <a:r>
              <a:rPr lang="en-US" sz="2000" b="1" dirty="0">
                <a:latin typeface="Times New Roman" panose="02020603050405020304" pitchFamily="18" charset="0"/>
                <a:cs typeface="Times New Roman" panose="02020603050405020304" pitchFamily="18" charset="0"/>
              </a:rPr>
              <a:t>The Arkansas Humanities Council recognizes the important role of educators in helping K-12 students learn to use the humanities to understand their world and to communicate their worldview to others.</a:t>
            </a:r>
          </a:p>
          <a:p>
            <a:r>
              <a:rPr lang="en-US" sz="2000" dirty="0">
                <a:latin typeface="Times New Roman" panose="02020603050405020304" pitchFamily="18" charset="0"/>
                <a:cs typeface="Times New Roman" panose="02020603050405020304" pitchFamily="18" charset="0"/>
              </a:rPr>
              <a:t>New programming, professional development and curriculum development for teachers, by teachers</a:t>
            </a:r>
          </a:p>
          <a:p>
            <a:r>
              <a:rPr lang="en-US" sz="2000" dirty="0">
                <a:latin typeface="Times New Roman" panose="02020603050405020304" pitchFamily="18" charset="0"/>
                <a:cs typeface="Times New Roman" panose="02020603050405020304" pitchFamily="18" charset="0"/>
              </a:rPr>
              <a:t>All education programs, classroom resources, and grant applications links in one place on our website – Teachers Page. </a:t>
            </a:r>
          </a:p>
          <a:p>
            <a:r>
              <a:rPr lang="en-US" sz="2000" dirty="0">
                <a:latin typeface="Times New Roman" panose="02020603050405020304" pitchFamily="18" charset="0"/>
                <a:cs typeface="Times New Roman" panose="02020603050405020304" pitchFamily="18" charset="0"/>
              </a:rPr>
              <a:t>Teachers page content includes free resources for teachers, students, and parents searching for K-12 materials in the subject areas of history, social studies, literature, language arts, culture and heritage. </a:t>
            </a:r>
            <a:endParaRPr lang="en-US" sz="2000" dirty="0"/>
          </a:p>
        </p:txBody>
      </p:sp>
      <p:sp>
        <p:nvSpPr>
          <p:cNvPr id="4" name="Footer Placeholder 3">
            <a:extLst>
              <a:ext uri="{FF2B5EF4-FFF2-40B4-BE49-F238E27FC236}">
                <a16:creationId xmlns:a16="http://schemas.microsoft.com/office/drawing/2014/main" id="{E6E67525-C208-554A-A4A6-CD01029AF1E8}"/>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3020357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ACD6-D154-A240-BFAD-3C961FDCC780}"/>
              </a:ext>
            </a:extLst>
          </p:cNvPr>
          <p:cNvSpPr>
            <a:spLocks noGrp="1"/>
          </p:cNvSpPr>
          <p:nvPr>
            <p:ph type="title"/>
          </p:nvPr>
        </p:nvSpPr>
        <p:spPr>
          <a:xfrm>
            <a:off x="3747684" y="794177"/>
            <a:ext cx="4192550" cy="706964"/>
          </a:xfrm>
        </p:spPr>
        <p:txBody>
          <a:bodyPr/>
          <a:lstStyle/>
          <a:p>
            <a:r>
              <a:rPr lang="en-US" sz="4000" b="1" dirty="0">
                <a:latin typeface="Times New Roman" panose="02020603050405020304" pitchFamily="18" charset="0"/>
                <a:cs typeface="Times New Roman" panose="02020603050405020304" pitchFamily="18" charset="0"/>
              </a:rPr>
              <a:t>Initiatives Include</a:t>
            </a:r>
          </a:p>
        </p:txBody>
      </p:sp>
      <p:sp>
        <p:nvSpPr>
          <p:cNvPr id="3" name="Content Placeholder 2">
            <a:extLst>
              <a:ext uri="{FF2B5EF4-FFF2-40B4-BE49-F238E27FC236}">
                <a16:creationId xmlns:a16="http://schemas.microsoft.com/office/drawing/2014/main" id="{28E778DB-8123-C24B-B585-49719B29C30D}"/>
              </a:ext>
            </a:extLst>
          </p:cNvPr>
          <p:cNvSpPr>
            <a:spLocks noGrp="1"/>
          </p:cNvSpPr>
          <p:nvPr>
            <p:ph idx="1"/>
          </p:nvPr>
        </p:nvSpPr>
        <p:spPr>
          <a:xfrm>
            <a:off x="456939" y="2095994"/>
            <a:ext cx="6082758" cy="3788338"/>
          </a:xfrm>
        </p:spPr>
        <p:txBody>
          <a:bodyPr>
            <a:normAutofit lnSpcReduction="10000"/>
          </a:bodyPr>
          <a:lstStyle/>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2022 Professional Development Workshops</a:t>
            </a:r>
          </a:p>
          <a:p>
            <a:r>
              <a:rPr lang="en-US" sz="2000" dirty="0">
                <a:latin typeface="Times New Roman" panose="02020603050405020304" pitchFamily="18" charset="0"/>
                <a:cs typeface="Times New Roman" panose="02020603050405020304" pitchFamily="18" charset="0"/>
              </a:rPr>
              <a:t>New voting rights professional development series based on this model for the 2022-2023 school year</a:t>
            </a:r>
          </a:p>
          <a:p>
            <a:r>
              <a:rPr lang="en-US" sz="2000" i="1" dirty="0">
                <a:latin typeface="Times New Roman" panose="02020603050405020304" pitchFamily="18" charset="0"/>
                <a:cs typeface="Times New Roman" panose="02020603050405020304" pitchFamily="18" charset="0"/>
              </a:rPr>
              <a:t>Voices and Votes </a:t>
            </a:r>
            <a:r>
              <a:rPr lang="en-US" sz="2000" dirty="0">
                <a:latin typeface="Times New Roman" panose="02020603050405020304" pitchFamily="18" charset="0"/>
                <a:cs typeface="Times New Roman" panose="02020603050405020304" pitchFamily="18" charset="0"/>
              </a:rPr>
              <a:t>Traveling Smithsonian exhibit Spring 2023- January 2024</a:t>
            </a:r>
          </a:p>
          <a:p>
            <a:r>
              <a:rPr lang="en-US" sz="2000" dirty="0">
                <a:latin typeface="Times New Roman" panose="02020603050405020304" pitchFamily="18" charset="0"/>
                <a:cs typeface="Times New Roman" panose="02020603050405020304" pitchFamily="18" charset="0"/>
              </a:rPr>
              <a:t>Field trip grants for classrooms to visit Voices and Votes host sites</a:t>
            </a:r>
          </a:p>
          <a:p>
            <a:r>
              <a:rPr lang="en-US" sz="2000" dirty="0">
                <a:latin typeface="Times New Roman" panose="02020603050405020304" pitchFamily="18" charset="0"/>
                <a:cs typeface="Times New Roman" panose="02020603050405020304" pitchFamily="18" charset="0"/>
              </a:rPr>
              <a:t>Hugh’s Kids Club – PK-2</a:t>
            </a:r>
            <a:r>
              <a:rPr lang="en-US" sz="2000" baseline="30000" dirty="0">
                <a:latin typeface="Times New Roman" panose="02020603050405020304" pitchFamily="18" charset="0"/>
                <a:cs typeface="Times New Roman" panose="02020603050405020304" pitchFamily="18" charset="0"/>
              </a:rPr>
              <a:t>nd</a:t>
            </a:r>
            <a:r>
              <a:rPr lang="en-US" sz="2000" dirty="0">
                <a:latin typeface="Times New Roman" panose="02020603050405020304" pitchFamily="18" charset="0"/>
                <a:cs typeface="Times New Roman" panose="02020603050405020304" pitchFamily="18" charset="0"/>
              </a:rPr>
              <a:t> grade program that introduces young learners to humanities topic through fun activities. </a:t>
            </a:r>
          </a:p>
        </p:txBody>
      </p:sp>
      <p:sp>
        <p:nvSpPr>
          <p:cNvPr id="4" name="Footer Placeholder 3">
            <a:extLst>
              <a:ext uri="{FF2B5EF4-FFF2-40B4-BE49-F238E27FC236}">
                <a16:creationId xmlns:a16="http://schemas.microsoft.com/office/drawing/2014/main" id="{B1A06BF7-AFD4-D145-AA6E-70245E2B5A90}"/>
              </a:ext>
            </a:extLst>
          </p:cNvPr>
          <p:cNvSpPr>
            <a:spLocks noGrp="1"/>
          </p:cNvSpPr>
          <p:nvPr>
            <p:ph type="ftr" sz="quarter" idx="11"/>
          </p:nvPr>
        </p:nvSpPr>
        <p:spPr/>
        <p:txBody>
          <a:bodyPr/>
          <a:lstStyle/>
          <a:p>
            <a:r>
              <a:rPr lang="en-US"/>
              <a:t>www.arkansashumanitiescouncil.org</a:t>
            </a:r>
            <a:endParaRPr lang="en-US" dirty="0"/>
          </a:p>
        </p:txBody>
      </p:sp>
      <p:pic>
        <p:nvPicPr>
          <p:cNvPr id="1025" name="Picture 1" descr="page1image746013776">
            <a:extLst>
              <a:ext uri="{FF2B5EF4-FFF2-40B4-BE49-F238E27FC236}">
                <a16:creationId xmlns:a16="http://schemas.microsoft.com/office/drawing/2014/main" id="{5866D2C0-7A64-23CA-8D03-89E89C934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955" y="4785152"/>
            <a:ext cx="2148475" cy="160668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a:extLst>
              <a:ext uri="{FF2B5EF4-FFF2-40B4-BE49-F238E27FC236}">
                <a16:creationId xmlns:a16="http://schemas.microsoft.com/office/drawing/2014/main" id="{AF3BD42B-2010-FF76-EAF5-BDC954AAE1EB}"/>
              </a:ext>
            </a:extLst>
          </p:cNvPr>
          <p:cNvSpPr>
            <a:spLocks noChangeAspect="1" noChangeArrowheads="1"/>
          </p:cNvSpPr>
          <p:nvPr/>
        </p:nvSpPr>
        <p:spPr bwMode="auto">
          <a:xfrm>
            <a:off x="7025834" y="2465408"/>
            <a:ext cx="1024359" cy="1024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E8D5C3A1-BFA8-6BDD-EAB5-390777F97CB2}"/>
              </a:ext>
            </a:extLst>
          </p:cNvPr>
          <p:cNvPicPr>
            <a:picLocks noChangeAspect="1"/>
          </p:cNvPicPr>
          <p:nvPr/>
        </p:nvPicPr>
        <p:blipFill>
          <a:blip r:embed="rId4"/>
          <a:stretch>
            <a:fillRect/>
          </a:stretch>
        </p:blipFill>
        <p:spPr>
          <a:xfrm>
            <a:off x="6396872" y="1822563"/>
            <a:ext cx="2577296" cy="2577296"/>
          </a:xfrm>
          <a:prstGeom prst="rect">
            <a:avLst/>
          </a:prstGeom>
        </p:spPr>
      </p:pic>
      <p:pic>
        <p:nvPicPr>
          <p:cNvPr id="11" name="Picture 10">
            <a:extLst>
              <a:ext uri="{FF2B5EF4-FFF2-40B4-BE49-F238E27FC236}">
                <a16:creationId xmlns:a16="http://schemas.microsoft.com/office/drawing/2014/main" id="{31F95F6B-6A92-A877-968B-200D82EA5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6016" y="2569580"/>
            <a:ext cx="2680771" cy="319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450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C18E-C0F7-5D3D-2BBD-8E6ABA8CE02E}"/>
              </a:ext>
            </a:extLst>
          </p:cNvPr>
          <p:cNvSpPr>
            <a:spLocks noGrp="1"/>
          </p:cNvSpPr>
          <p:nvPr>
            <p:ph type="title"/>
          </p:nvPr>
        </p:nvSpPr>
        <p:spPr>
          <a:xfrm>
            <a:off x="2925881" y="662932"/>
            <a:ext cx="6727405" cy="1261640"/>
          </a:xfrm>
        </p:spPr>
        <p:txBody>
          <a:bodyPr/>
          <a:lstStyle/>
          <a:p>
            <a:pPr algn="ctr"/>
            <a:r>
              <a:rPr lang="en-US" b="1" dirty="0">
                <a:latin typeface="Times New Roman" panose="02020603050405020304" pitchFamily="18" charset="0"/>
                <a:cs typeface="Times New Roman" panose="02020603050405020304" pitchFamily="18" charset="0"/>
              </a:rPr>
              <a:t>2022 Summer Professional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Development Schedule</a:t>
            </a:r>
          </a:p>
        </p:txBody>
      </p:sp>
      <p:sp>
        <p:nvSpPr>
          <p:cNvPr id="3" name="Content Placeholder 2">
            <a:extLst>
              <a:ext uri="{FF2B5EF4-FFF2-40B4-BE49-F238E27FC236}">
                <a16:creationId xmlns:a16="http://schemas.microsoft.com/office/drawing/2014/main" id="{72DF7BFF-2E6A-ECD8-B694-C192C0C38F81}"/>
              </a:ext>
            </a:extLst>
          </p:cNvPr>
          <p:cNvSpPr>
            <a:spLocks noGrp="1"/>
          </p:cNvSpPr>
          <p:nvPr>
            <p:ph idx="1"/>
          </p:nvPr>
        </p:nvSpPr>
        <p:spPr>
          <a:xfrm>
            <a:off x="4045090" y="2314937"/>
            <a:ext cx="9832956" cy="4229301"/>
          </a:xfrm>
        </p:spPr>
        <p:txBody>
          <a:bodyPr>
            <a:normAutofit fontScale="25000" lnSpcReduction="20000"/>
          </a:bodyPr>
          <a:lstStyle/>
          <a:p>
            <a:pPr marL="2286000" lvl="5" indent="0">
              <a:buNone/>
            </a:pPr>
            <a:r>
              <a:rPr lang="en-US" sz="5000" b="1" i="1" dirty="0">
                <a:latin typeface="Times New Roman" panose="02020603050405020304" pitchFamily="18" charset="0"/>
                <a:cs typeface="Times New Roman" panose="02020603050405020304" pitchFamily="18" charset="0"/>
              </a:rPr>
              <a:t>Classroom Grants, Civic Literacy and More: Free Resources from the                                                                                                       Arkansas Humanities Council and the Clinton Presidential Library</a:t>
            </a:r>
            <a:r>
              <a:rPr lang="en-US" sz="5000" dirty="0">
                <a:latin typeface="Times New Roman" panose="02020603050405020304" pitchFamily="18" charset="0"/>
                <a:cs typeface="Times New Roman" panose="02020603050405020304" pitchFamily="18" charset="0"/>
              </a:rPr>
              <a:t> </a:t>
            </a:r>
            <a:r>
              <a:rPr lang="en-US" sz="3700" b="1" dirty="0">
                <a:latin typeface="Times New Roman" panose="02020603050405020304" pitchFamily="18" charset="0"/>
                <a:cs typeface="Times New Roman" panose="02020603050405020304" pitchFamily="18" charset="0"/>
              </a:rPr>
              <a:t>	</a:t>
            </a:r>
            <a:endParaRPr lang="en-US" sz="3700" dirty="0">
              <a:latin typeface="Times New Roman" panose="02020603050405020304" pitchFamily="18" charset="0"/>
              <a:cs typeface="Times New Roman" panose="02020603050405020304" pitchFamily="18" charset="0"/>
            </a:endParaRPr>
          </a:p>
          <a:p>
            <a:pPr marL="0" indent="0">
              <a:buNone/>
            </a:pPr>
            <a:r>
              <a:rPr lang="en-US" sz="4300" dirty="0">
                <a:latin typeface="Times New Roman" panose="02020603050405020304" pitchFamily="18" charset="0"/>
                <a:cs typeface="Times New Roman" panose="02020603050405020304" pitchFamily="18" charset="0"/>
              </a:rPr>
              <a:t>		June 9	</a:t>
            </a:r>
            <a:r>
              <a:rPr lang="en-US" sz="4300" u="sng" dirty="0">
                <a:latin typeface="Times New Roman" panose="02020603050405020304" pitchFamily="18" charset="0"/>
                <a:cs typeface="Times New Roman" panose="02020603050405020304" pitchFamily="18" charset="0"/>
                <a:hlinkClick r:id="rId2"/>
              </a:rPr>
              <a:t>Crowley’s Ridge Co-Op</a:t>
            </a:r>
            <a:r>
              <a:rPr lang="en-US" sz="4300" dirty="0">
                <a:latin typeface="Times New Roman" panose="02020603050405020304" pitchFamily="18" charset="0"/>
                <a:cs typeface="Times New Roman" panose="02020603050405020304" pitchFamily="18" charset="0"/>
              </a:rPr>
              <a:t>		               Walnut Ridge	   	   	6	</a:t>
            </a:r>
          </a:p>
          <a:p>
            <a:pPr marL="0" indent="0">
              <a:buNone/>
            </a:pPr>
            <a:r>
              <a:rPr lang="en-US" sz="4300" dirty="0">
                <a:latin typeface="Times New Roman" panose="02020603050405020304" pitchFamily="18" charset="0"/>
                <a:cs typeface="Times New Roman" panose="02020603050405020304" pitchFamily="18" charset="0"/>
              </a:rPr>
              <a:t>		June 10	</a:t>
            </a:r>
            <a:r>
              <a:rPr lang="en-US" sz="4300" u="sng" dirty="0">
                <a:latin typeface="Times New Roman" panose="02020603050405020304" pitchFamily="18" charset="0"/>
                <a:cs typeface="Times New Roman" panose="02020603050405020304" pitchFamily="18" charset="0"/>
                <a:hlinkClick r:id="rId3"/>
              </a:rPr>
              <a:t>Arch Ford Co-Op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Plumerville</a:t>
            </a:r>
            <a:r>
              <a:rPr lang="en-US" sz="4300" dirty="0">
                <a:latin typeface="Times New Roman" panose="02020603050405020304" pitchFamily="18" charset="0"/>
                <a:cs typeface="Times New Roman" panose="02020603050405020304" pitchFamily="18" charset="0"/>
              </a:rPr>
              <a:t>             	   	6</a:t>
            </a:r>
          </a:p>
          <a:p>
            <a:pPr marL="0" indent="0">
              <a:buNone/>
            </a:pPr>
            <a:r>
              <a:rPr lang="en-US" sz="4300" dirty="0">
                <a:latin typeface="Times New Roman" panose="02020603050405020304" pitchFamily="18" charset="0"/>
                <a:cs typeface="Times New Roman" panose="02020603050405020304" pitchFamily="18" charset="0"/>
              </a:rPr>
              <a:t>		June 20	</a:t>
            </a:r>
            <a:r>
              <a:rPr lang="en-US" sz="4300" u="sng" dirty="0">
                <a:latin typeface="Times New Roman" panose="02020603050405020304" pitchFamily="18" charset="0"/>
                <a:cs typeface="Times New Roman" panose="02020603050405020304" pitchFamily="18" charset="0"/>
                <a:hlinkClick r:id="rId4"/>
              </a:rPr>
              <a:t>AR River Co-Op</a:t>
            </a:r>
            <a:r>
              <a:rPr lang="en-US" sz="4300" dirty="0">
                <a:latin typeface="Times New Roman" panose="02020603050405020304" pitchFamily="18" charset="0"/>
                <a:cs typeface="Times New Roman" panose="02020603050405020304" pitchFamily="18" charset="0"/>
              </a:rPr>
              <a:t>			  Pine Bluff	   	   	3	</a:t>
            </a:r>
          </a:p>
          <a:p>
            <a:pPr marL="0" indent="0">
              <a:buNone/>
            </a:pPr>
            <a:r>
              <a:rPr lang="en-US" sz="4300" dirty="0">
                <a:latin typeface="Times New Roman" panose="02020603050405020304" pitchFamily="18" charset="0"/>
                <a:cs typeface="Times New Roman" panose="02020603050405020304" pitchFamily="18" charset="0"/>
              </a:rPr>
              <a:t>		June 21	</a:t>
            </a:r>
            <a:r>
              <a:rPr lang="en-US" sz="4300" u="sng" dirty="0">
                <a:latin typeface="Times New Roman" panose="02020603050405020304" pitchFamily="18" charset="0"/>
                <a:cs typeface="Times New Roman" panose="02020603050405020304" pitchFamily="18" charset="0"/>
                <a:hlinkClick r:id="rId5"/>
              </a:rPr>
              <a:t>Wilbur Mills Co-Op</a:t>
            </a:r>
            <a:r>
              <a:rPr lang="en-US" sz="4300" dirty="0">
                <a:latin typeface="Times New Roman" panose="02020603050405020304" pitchFamily="18" charset="0"/>
                <a:cs typeface="Times New Roman" panose="02020603050405020304" pitchFamily="18" charset="0"/>
              </a:rPr>
              <a:t>			  Beebe        	   	   	6</a:t>
            </a:r>
          </a:p>
          <a:p>
            <a:pPr marL="0" indent="0">
              <a:buNone/>
            </a:pPr>
            <a:r>
              <a:rPr lang="en-US" sz="4300" dirty="0">
                <a:latin typeface="Times New Roman" panose="02020603050405020304" pitchFamily="18" charset="0"/>
                <a:cs typeface="Times New Roman" panose="02020603050405020304" pitchFamily="18" charset="0"/>
              </a:rPr>
              <a:t>		June 23	</a:t>
            </a:r>
            <a:r>
              <a:rPr lang="en-US" sz="4300" u="sng" dirty="0">
                <a:latin typeface="Times New Roman" panose="02020603050405020304" pitchFamily="18" charset="0"/>
                <a:cs typeface="Times New Roman" panose="02020603050405020304" pitchFamily="18" charset="0"/>
                <a:hlinkClick r:id="rId6"/>
              </a:rPr>
              <a:t>Southcentral AR Co-Op	</a:t>
            </a:r>
            <a:r>
              <a:rPr lang="en-US" sz="4300" dirty="0">
                <a:latin typeface="Times New Roman" panose="02020603050405020304" pitchFamily="18" charset="0"/>
                <a:cs typeface="Times New Roman" panose="02020603050405020304" pitchFamily="18" charset="0"/>
              </a:rPr>
              <a:t>	               Camden		   	6</a:t>
            </a:r>
          </a:p>
          <a:p>
            <a:pPr marL="0" indent="0">
              <a:buNone/>
            </a:pPr>
            <a:r>
              <a:rPr lang="en-US" sz="4300" dirty="0">
                <a:latin typeface="Times New Roman" panose="02020603050405020304" pitchFamily="18" charset="0"/>
                <a:cs typeface="Times New Roman" panose="02020603050405020304" pitchFamily="18" charset="0"/>
              </a:rPr>
              <a:t>		July 12	</a:t>
            </a:r>
            <a:r>
              <a:rPr lang="en-US" sz="4300" u="sng" dirty="0">
                <a:latin typeface="Times New Roman" panose="02020603050405020304" pitchFamily="18" charset="0"/>
                <a:cs typeface="Times New Roman" panose="02020603050405020304" pitchFamily="18" charset="0"/>
                <a:hlinkClick r:id="rId7"/>
              </a:rPr>
              <a:t>Shiloh Museum</a:t>
            </a:r>
            <a:r>
              <a:rPr lang="en-US" sz="4300" dirty="0">
                <a:latin typeface="Times New Roman" panose="02020603050405020304" pitchFamily="18" charset="0"/>
                <a:cs typeface="Times New Roman" panose="02020603050405020304" pitchFamily="18" charset="0"/>
              </a:rPr>
              <a:t>			               Springdale		   	3</a:t>
            </a:r>
          </a:p>
          <a:p>
            <a:pPr marL="0" indent="0">
              <a:buNone/>
            </a:pPr>
            <a:r>
              <a:rPr lang="en-US" sz="4300" dirty="0">
                <a:latin typeface="Times New Roman" panose="02020603050405020304" pitchFamily="18" charset="0"/>
                <a:cs typeface="Times New Roman" panose="02020603050405020304" pitchFamily="18" charset="0"/>
              </a:rPr>
              <a:t>		July 13	</a:t>
            </a:r>
            <a:r>
              <a:rPr lang="en-US" sz="4300" u="sng" dirty="0">
                <a:latin typeface="Times New Roman" panose="02020603050405020304" pitchFamily="18" charset="0"/>
                <a:cs typeface="Times New Roman" panose="02020603050405020304" pitchFamily="18" charset="0"/>
                <a:hlinkClick r:id="rId8"/>
              </a:rPr>
              <a:t>North Central Co-op</a:t>
            </a:r>
            <a:r>
              <a:rPr lang="en-US" sz="4300" dirty="0">
                <a:latin typeface="Times New Roman" panose="02020603050405020304" pitchFamily="18" charset="0"/>
                <a:cs typeface="Times New Roman" panose="02020603050405020304" pitchFamily="18" charset="0"/>
              </a:rPr>
              <a:t>		               Melbourne	   	   	6</a:t>
            </a:r>
          </a:p>
          <a:p>
            <a:pPr marL="0" indent="0">
              <a:buNone/>
            </a:pPr>
            <a:r>
              <a:rPr lang="en-US" sz="4300" dirty="0">
                <a:latin typeface="Times New Roman" panose="02020603050405020304" pitchFamily="18" charset="0"/>
                <a:cs typeface="Times New Roman" panose="02020603050405020304" pitchFamily="18" charset="0"/>
              </a:rPr>
              <a:t>		July 20	</a:t>
            </a:r>
            <a:r>
              <a:rPr lang="en-US" sz="4300" u="sng" dirty="0">
                <a:latin typeface="Times New Roman" panose="02020603050405020304" pitchFamily="18" charset="0"/>
                <a:cs typeface="Times New Roman" panose="02020603050405020304" pitchFamily="18" charset="0"/>
                <a:hlinkClick r:id="rId9"/>
              </a:rPr>
              <a:t>DeQueen-Mena Co-op</a:t>
            </a:r>
            <a:r>
              <a:rPr lang="en-US" sz="4300" dirty="0">
                <a:latin typeface="Times New Roman" panose="02020603050405020304" pitchFamily="18" charset="0"/>
                <a:cs typeface="Times New Roman" panose="02020603050405020304" pitchFamily="18" charset="0"/>
              </a:rPr>
              <a:t> 			  Gillham		   	6</a:t>
            </a:r>
          </a:p>
          <a:p>
            <a:pPr marL="0" indent="0">
              <a:buNone/>
            </a:pPr>
            <a:r>
              <a:rPr lang="en-US" sz="4300" dirty="0">
                <a:latin typeface="Times New Roman" panose="02020603050405020304" pitchFamily="18" charset="0"/>
                <a:cs typeface="Times New Roman" panose="02020603050405020304" pitchFamily="18" charset="0"/>
              </a:rPr>
              <a:t>		July 21	</a:t>
            </a:r>
            <a:r>
              <a:rPr lang="en-US" sz="4300" u="sng" dirty="0">
                <a:latin typeface="Times New Roman" panose="02020603050405020304" pitchFamily="18" charset="0"/>
                <a:cs typeface="Times New Roman" panose="02020603050405020304" pitchFamily="18" charset="0"/>
                <a:hlinkClick r:id="rId10"/>
              </a:rPr>
              <a:t>REAL Conference</a:t>
            </a:r>
            <a:r>
              <a:rPr lang="en-US" sz="4300" dirty="0">
                <a:latin typeface="Times New Roman" panose="02020603050405020304" pitchFamily="18" charset="0"/>
                <a:cs typeface="Times New Roman" panose="02020603050405020304" pitchFamily="18" charset="0"/>
              </a:rPr>
              <a:t>			  Little Rock	   	   	3</a:t>
            </a:r>
          </a:p>
          <a:p>
            <a:pPr marL="0" indent="0">
              <a:buNone/>
            </a:pPr>
            <a:r>
              <a:rPr lang="en-US" sz="4300" dirty="0">
                <a:latin typeface="Times New Roman" panose="02020603050405020304" pitchFamily="18" charset="0"/>
                <a:cs typeface="Times New Roman" panose="02020603050405020304" pitchFamily="18" charset="0"/>
              </a:rPr>
              <a:t>		July 22	</a:t>
            </a:r>
            <a:r>
              <a:rPr lang="en-US" sz="4300" u="sng" dirty="0">
                <a:latin typeface="Times New Roman" panose="02020603050405020304" pitchFamily="18" charset="0"/>
                <a:cs typeface="Times New Roman" panose="02020603050405020304" pitchFamily="18" charset="0"/>
                <a:hlinkClick r:id="rId11"/>
              </a:rPr>
              <a:t>ASI Roberts Library</a:t>
            </a:r>
            <a:r>
              <a:rPr lang="en-US" sz="4300" dirty="0">
                <a:latin typeface="Times New Roman" panose="02020603050405020304" pitchFamily="18" charset="0"/>
                <a:cs typeface="Times New Roman" panose="02020603050405020304" pitchFamily="18" charset="0"/>
              </a:rPr>
              <a:t>			  Little Rock	                	6		</a:t>
            </a:r>
          </a:p>
          <a:p>
            <a:pPr marL="0" indent="0">
              <a:buNone/>
            </a:pPr>
            <a:r>
              <a:rPr lang="en-US" sz="4300" dirty="0">
                <a:latin typeface="Times New Roman" panose="02020603050405020304" pitchFamily="18" charset="0"/>
                <a:cs typeface="Times New Roman" panose="02020603050405020304" pitchFamily="18" charset="0"/>
              </a:rPr>
              <a:t>		July 25	</a:t>
            </a:r>
            <a:r>
              <a:rPr lang="en-US" sz="4300" u="sng" dirty="0">
                <a:latin typeface="Times New Roman" panose="02020603050405020304" pitchFamily="18" charset="0"/>
                <a:cs typeface="Times New Roman" panose="02020603050405020304" pitchFamily="18" charset="0"/>
                <a:hlinkClick r:id="rId12"/>
              </a:rPr>
              <a:t>Dawson Co-Op</a:t>
            </a:r>
            <a:r>
              <a:rPr lang="en-US" sz="4300" dirty="0">
                <a:latin typeface="Times New Roman" panose="02020603050405020304" pitchFamily="18" charset="0"/>
                <a:cs typeface="Times New Roman" panose="02020603050405020304" pitchFamily="18" charset="0"/>
              </a:rPr>
              <a:t>				  Arkadelphia               		6</a:t>
            </a:r>
          </a:p>
          <a:p>
            <a:pPr marL="0" indent="0">
              <a:buNone/>
            </a:pPr>
            <a:r>
              <a:rPr lang="en-US" sz="4300" dirty="0">
                <a:latin typeface="Times New Roman" panose="02020603050405020304" pitchFamily="18" charset="0"/>
                <a:cs typeface="Times New Roman" panose="02020603050405020304" pitchFamily="18" charset="0"/>
              </a:rPr>
              <a:t>		July 27	</a:t>
            </a:r>
            <a:r>
              <a:rPr lang="en-US" sz="4300" u="sng" dirty="0">
                <a:latin typeface="Times New Roman" panose="02020603050405020304" pitchFamily="18" charset="0"/>
                <a:cs typeface="Times New Roman" panose="02020603050405020304" pitchFamily="18" charset="0"/>
                <a:hlinkClick r:id="rId13"/>
              </a:rPr>
              <a:t>Southeast AR	 Co-Op</a:t>
            </a:r>
            <a:r>
              <a:rPr lang="en-US" sz="4300" dirty="0">
                <a:latin typeface="Times New Roman" panose="02020603050405020304" pitchFamily="18" charset="0"/>
                <a:cs typeface="Times New Roman" panose="02020603050405020304" pitchFamily="18" charset="0"/>
              </a:rPr>
              <a:t>			  Monticello	   	   	6</a:t>
            </a:r>
          </a:p>
          <a:p>
            <a:pPr marL="0" indent="0">
              <a:buNone/>
            </a:pPr>
            <a:r>
              <a:rPr lang="en-US" sz="4300" dirty="0">
                <a:latin typeface="Times New Roman" panose="02020603050405020304" pitchFamily="18" charset="0"/>
                <a:cs typeface="Times New Roman" panose="02020603050405020304" pitchFamily="18" charset="0"/>
              </a:rPr>
              <a:t>		Aug 2 	</a:t>
            </a:r>
            <a:r>
              <a:rPr lang="en-US" sz="4300" u="sng" dirty="0">
                <a:latin typeface="Times New Roman" panose="02020603050405020304" pitchFamily="18" charset="0"/>
                <a:cs typeface="Times New Roman" panose="02020603050405020304" pitchFamily="18" charset="0"/>
                <a:hlinkClick r:id="rId14"/>
              </a:rPr>
              <a:t>Southwest AR Co-Op</a:t>
            </a:r>
            <a:r>
              <a:rPr lang="en-US" sz="4300" dirty="0">
                <a:latin typeface="Times New Roman" panose="02020603050405020304" pitchFamily="18" charset="0"/>
                <a:cs typeface="Times New Roman" panose="02020603050405020304" pitchFamily="18" charset="0"/>
              </a:rPr>
              <a:t>			  Hope	               	             6</a:t>
            </a:r>
          </a:p>
          <a:p>
            <a:pPr marL="0" indent="0">
              <a:buNone/>
            </a:pPr>
            <a:r>
              <a:rPr lang="en-US" sz="4300"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E60C8253-DD16-F1B7-83F8-616F779AB3B5}"/>
              </a:ext>
            </a:extLst>
          </p:cNvPr>
          <p:cNvSpPr>
            <a:spLocks noGrp="1"/>
          </p:cNvSpPr>
          <p:nvPr>
            <p:ph type="ftr" sz="quarter" idx="11"/>
          </p:nvPr>
        </p:nvSpPr>
        <p:spPr/>
        <p:txBody>
          <a:bodyPr/>
          <a:lstStyle/>
          <a:p>
            <a:r>
              <a:rPr lang="en-US"/>
              <a:t>www.arkansashumanitiescouncil.org</a:t>
            </a:r>
            <a:endParaRPr lang="en-US" dirty="0"/>
          </a:p>
        </p:txBody>
      </p:sp>
      <p:pic>
        <p:nvPicPr>
          <p:cNvPr id="5" name="Picture 4">
            <a:extLst>
              <a:ext uri="{FF2B5EF4-FFF2-40B4-BE49-F238E27FC236}">
                <a16:creationId xmlns:a16="http://schemas.microsoft.com/office/drawing/2014/main" id="{0ACDD11E-4F9D-E587-A8F0-CE2480CAC77C}"/>
              </a:ext>
            </a:extLst>
          </p:cNvPr>
          <p:cNvPicPr>
            <a:picLocks noChangeAspect="1"/>
          </p:cNvPicPr>
          <p:nvPr/>
        </p:nvPicPr>
        <p:blipFill>
          <a:blip r:embed="rId15"/>
          <a:stretch>
            <a:fillRect/>
          </a:stretch>
        </p:blipFill>
        <p:spPr>
          <a:xfrm>
            <a:off x="361728" y="2511706"/>
            <a:ext cx="3683362" cy="3683362"/>
          </a:xfrm>
          <a:prstGeom prst="rect">
            <a:avLst/>
          </a:prstGeom>
        </p:spPr>
      </p:pic>
    </p:spTree>
    <p:extLst>
      <p:ext uri="{BB962C8B-B14F-4D97-AF65-F5344CB8AC3E}">
        <p14:creationId xmlns:p14="http://schemas.microsoft.com/office/powerpoint/2010/main" val="745200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6A8F-9714-2E4B-8566-115A1CF81513}"/>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Who Are We?</a:t>
            </a:r>
          </a:p>
        </p:txBody>
      </p:sp>
      <p:sp>
        <p:nvSpPr>
          <p:cNvPr id="3" name="Content Placeholder 2">
            <a:extLst>
              <a:ext uri="{FF2B5EF4-FFF2-40B4-BE49-F238E27FC236}">
                <a16:creationId xmlns:a16="http://schemas.microsoft.com/office/drawing/2014/main" id="{C08CD52A-D109-C94E-B236-8F22B35197BD}"/>
              </a:ext>
            </a:extLst>
          </p:cNvPr>
          <p:cNvSpPr>
            <a:spLocks noGrp="1"/>
          </p:cNvSpPr>
          <p:nvPr>
            <p:ph idx="1"/>
          </p:nvPr>
        </p:nvSpPr>
        <p:spPr>
          <a:xfrm>
            <a:off x="1154954" y="2722474"/>
            <a:ext cx="10007851" cy="4135526"/>
          </a:xfrm>
        </p:spPr>
        <p:txBody>
          <a:bodyPr>
            <a:normAutofit/>
          </a:bodyPr>
          <a:lstStyle/>
          <a:p>
            <a:r>
              <a:rPr lang="en-US" sz="2400" dirty="0">
                <a:latin typeface="Times New Roman" panose="02020603050405020304" pitchFamily="18" charset="0"/>
                <a:cs typeface="Times New Roman" panose="02020603050405020304" pitchFamily="18" charset="0"/>
              </a:rPr>
              <a:t>Non-profit 501(c)3 organization</a:t>
            </a:r>
          </a:p>
          <a:p>
            <a:r>
              <a:rPr lang="en-US" sz="2400" dirty="0">
                <a:latin typeface="Times New Roman" panose="02020603050405020304" pitchFamily="18" charset="0"/>
                <a:cs typeface="Times New Roman" panose="02020603050405020304" pitchFamily="18" charset="0"/>
              </a:rPr>
              <a:t>Affiliate of the National Endowment for the Humanities</a:t>
            </a:r>
          </a:p>
          <a:p>
            <a:r>
              <a:rPr lang="en-US" sz="2400" dirty="0">
                <a:latin typeface="Times New Roman" panose="02020603050405020304" pitchFamily="18" charset="0"/>
                <a:cs typeface="Times New Roman" panose="02020603050405020304" pitchFamily="18" charset="0"/>
              </a:rPr>
              <a:t>Governed by a 24 member Board </a:t>
            </a:r>
          </a:p>
          <a:p>
            <a:r>
              <a:rPr lang="en-US" sz="2400" dirty="0">
                <a:latin typeface="Times New Roman" panose="02020603050405020304" pitchFamily="18" charset="0"/>
                <a:cs typeface="Times New Roman" panose="02020603050405020304" pitchFamily="18" charset="0"/>
              </a:rPr>
              <a:t>Empower Arkansans to connect with the humanities by encouraging the discovery and understanding of our diverse and mutual experiences </a:t>
            </a:r>
          </a:p>
          <a:p>
            <a:pPr lvl="1"/>
            <a:endParaRPr lang="en-US" sz="1800" dirty="0">
              <a:latin typeface="Times New Roman" panose="02020603050405020304" pitchFamily="18" charset="0"/>
              <a:cs typeface="Times New Roman" panose="02020603050405020304" pitchFamily="18" charset="0"/>
            </a:endParaRPr>
          </a:p>
          <a:p>
            <a:pPr lvl="1"/>
            <a:endParaRPr lang="en-US" sz="1800" dirty="0">
              <a:latin typeface="Times New Roman" panose="02020603050405020304" pitchFamily="18" charset="0"/>
              <a:cs typeface="Times New Roman" panose="02020603050405020304" pitchFamily="18" charset="0"/>
            </a:endParaRPr>
          </a:p>
          <a:p>
            <a:pPr lvl="2"/>
            <a:endParaRPr lang="en-US" sz="20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16955B3-17AE-8D4C-9814-0824BFA8B7D7}"/>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2413021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C6BC-6AD5-C483-523E-E94C1066F866}"/>
              </a:ext>
            </a:extLst>
          </p:cNvPr>
          <p:cNvSpPr>
            <a:spLocks noGrp="1"/>
          </p:cNvSpPr>
          <p:nvPr>
            <p:ph type="title"/>
          </p:nvPr>
        </p:nvSpPr>
        <p:spPr>
          <a:xfrm>
            <a:off x="2182500" y="838200"/>
            <a:ext cx="7827000" cy="706964"/>
          </a:xfrm>
        </p:spPr>
        <p:txBody>
          <a:bodyPr/>
          <a:lstStyle/>
          <a:p>
            <a:r>
              <a:rPr lang="en-US" b="1" i="1" dirty="0">
                <a:latin typeface="Times New Roman" panose="02020603050405020304" pitchFamily="18" charset="0"/>
                <a:cs typeface="Times New Roman" panose="02020603050405020304" pitchFamily="18" charset="0"/>
              </a:rPr>
              <a:t>Bending Toward Justice </a:t>
            </a:r>
            <a:r>
              <a:rPr lang="en-US" b="1" dirty="0">
                <a:latin typeface="Times New Roman" panose="02020603050405020304" pitchFamily="18" charset="0"/>
                <a:cs typeface="Times New Roman" panose="02020603050405020304" pitchFamily="18" charset="0"/>
              </a:rPr>
              <a:t>Seminar Series</a:t>
            </a:r>
            <a:endParaRPr lang="en-US" dirty="0"/>
          </a:p>
        </p:txBody>
      </p:sp>
      <p:sp>
        <p:nvSpPr>
          <p:cNvPr id="3" name="Content Placeholder 2">
            <a:extLst>
              <a:ext uri="{FF2B5EF4-FFF2-40B4-BE49-F238E27FC236}">
                <a16:creationId xmlns:a16="http://schemas.microsoft.com/office/drawing/2014/main" id="{0636B015-97A1-31FC-5426-DAE0CAF7831B}"/>
              </a:ext>
            </a:extLst>
          </p:cNvPr>
          <p:cNvSpPr>
            <a:spLocks noGrp="1"/>
          </p:cNvSpPr>
          <p:nvPr>
            <p:ph idx="1"/>
          </p:nvPr>
        </p:nvSpPr>
        <p:spPr>
          <a:xfrm>
            <a:off x="1154954" y="2603500"/>
            <a:ext cx="5396317" cy="3416300"/>
          </a:xfrm>
        </p:spPr>
        <p:txBody>
          <a:bodyPr/>
          <a:lstStyle/>
          <a:p>
            <a:r>
              <a:rPr lang="en-US" dirty="0">
                <a:latin typeface="Times New Roman" panose="02020603050405020304" pitchFamily="18" charset="0"/>
                <a:cs typeface="Times New Roman" panose="02020603050405020304" pitchFamily="18" charset="0"/>
              </a:rPr>
              <a:t>Middle School and High School voting rights history programs Fall of 2022</a:t>
            </a:r>
          </a:p>
          <a:p>
            <a:r>
              <a:rPr lang="en-US" dirty="0">
                <a:latin typeface="Times New Roman" panose="02020603050405020304" pitchFamily="18" charset="0"/>
                <a:cs typeface="Times New Roman" panose="02020603050405020304" pitchFamily="18" charset="0"/>
              </a:rPr>
              <a:t>PK – 5</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programs Spring of 2023</a:t>
            </a:r>
          </a:p>
          <a:p>
            <a:r>
              <a:rPr lang="en-US" dirty="0">
                <a:latin typeface="Times New Roman" panose="02020603050405020304" pitchFamily="18" charset="0"/>
                <a:cs typeface="Times New Roman" panose="02020603050405020304" pitchFamily="18" charset="0"/>
              </a:rPr>
              <a:t>Leading up to November 2022 election and opening of Voices and Votes exhibit at the State Capitol in Spring of 2023</a:t>
            </a:r>
          </a:p>
          <a:p>
            <a:r>
              <a:rPr lang="en-US" dirty="0">
                <a:latin typeface="Times New Roman" panose="02020603050405020304" pitchFamily="18" charset="0"/>
                <a:cs typeface="Times New Roman" panose="02020603050405020304" pitchFamily="18" charset="0"/>
              </a:rPr>
              <a:t>2-3 programs in each series, professional development credit awarded</a:t>
            </a:r>
          </a:p>
          <a:p>
            <a:r>
              <a:rPr lang="en-US" dirty="0">
                <a:latin typeface="Times New Roman" panose="02020603050405020304" pitchFamily="18" charset="0"/>
                <a:cs typeface="Times New Roman" panose="02020603050405020304" pitchFamily="18" charset="0"/>
              </a:rPr>
              <a:t>Programs open to the public </a:t>
            </a:r>
          </a:p>
        </p:txBody>
      </p:sp>
      <p:sp>
        <p:nvSpPr>
          <p:cNvPr id="4" name="Footer Placeholder 3">
            <a:extLst>
              <a:ext uri="{FF2B5EF4-FFF2-40B4-BE49-F238E27FC236}">
                <a16:creationId xmlns:a16="http://schemas.microsoft.com/office/drawing/2014/main" id="{E136BECC-D093-E687-2430-70C8E64E6E28}"/>
              </a:ext>
            </a:extLst>
          </p:cNvPr>
          <p:cNvSpPr>
            <a:spLocks noGrp="1"/>
          </p:cNvSpPr>
          <p:nvPr>
            <p:ph type="ftr" sz="quarter" idx="11"/>
          </p:nvPr>
        </p:nvSpPr>
        <p:spPr/>
        <p:txBody>
          <a:bodyPr/>
          <a:lstStyle/>
          <a:p>
            <a:r>
              <a:rPr lang="en-US"/>
              <a:t>www.arkansashumanitiescouncil.org</a:t>
            </a:r>
            <a:endParaRPr lang="en-US" dirty="0"/>
          </a:p>
        </p:txBody>
      </p:sp>
      <p:pic>
        <p:nvPicPr>
          <p:cNvPr id="3076" name="Picture 4" descr="lesliebradshaw | Martin luther king jr quotes, Inspirational words, Quotes  to live by">
            <a:extLst>
              <a:ext uri="{FF2B5EF4-FFF2-40B4-BE49-F238E27FC236}">
                <a16:creationId xmlns:a16="http://schemas.microsoft.com/office/drawing/2014/main" id="{177829B0-77E6-C716-B999-1CC7DB62F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955" y="1743638"/>
            <a:ext cx="464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3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EB8AD-8288-1B10-0092-A2EE568921AB}"/>
              </a:ext>
            </a:extLst>
          </p:cNvPr>
          <p:cNvSpPr>
            <a:spLocks noGrp="1"/>
          </p:cNvSpPr>
          <p:nvPr>
            <p:ph type="title"/>
          </p:nvPr>
        </p:nvSpPr>
        <p:spPr>
          <a:xfrm>
            <a:off x="1629516" y="683041"/>
            <a:ext cx="8761413" cy="1186542"/>
          </a:xfrm>
        </p:spPr>
        <p:txBody>
          <a:bodyPr/>
          <a:lstStyle/>
          <a:p>
            <a:pPr algn="ctr"/>
            <a:r>
              <a:rPr lang="en-US" b="1" i="1" dirty="0">
                <a:latin typeface="Times New Roman" panose="02020603050405020304" pitchFamily="18" charset="0"/>
                <a:cs typeface="Times New Roman" panose="02020603050405020304" pitchFamily="18" charset="0"/>
              </a:rPr>
              <a:t>Voices and Votes: Democracy in America </a:t>
            </a:r>
            <a:r>
              <a:rPr lang="en-US" b="1" dirty="0">
                <a:latin typeface="Times New Roman" panose="02020603050405020304" pitchFamily="18" charset="0"/>
                <a:cs typeface="Times New Roman" panose="02020603050405020304" pitchFamily="18" charset="0"/>
              </a:rPr>
              <a:t>Traveling Exhibit Summary</a:t>
            </a:r>
            <a:endParaRPr lang="en-US" b="1"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20B97BA-5131-F7D6-77F4-9EBFCAC4147E}"/>
              </a:ext>
            </a:extLst>
          </p:cNvPr>
          <p:cNvSpPr>
            <a:spLocks noGrp="1"/>
          </p:cNvSpPr>
          <p:nvPr>
            <p:ph idx="1"/>
          </p:nvPr>
        </p:nvSpPr>
        <p:spPr>
          <a:xfrm>
            <a:off x="5671596" y="2395960"/>
            <a:ext cx="6319776" cy="4300679"/>
          </a:xfrm>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“You are there” adventure of  U.S. political history through displays of artifacts, drawings, photos, videos, multimedia quizzes, presentations and interactive kiosks. The story unfolds from the early days of the American colonies to today, from the Boston Tea Party to the civil rights era and various marches on Washington.</a:t>
            </a:r>
          </a:p>
          <a:p>
            <a:r>
              <a:rPr lang="en-US" b="1" dirty="0">
                <a:latin typeface="Times New Roman" panose="02020603050405020304" pitchFamily="18" charset="0"/>
                <a:cs typeface="Times New Roman" panose="02020603050405020304" pitchFamily="18" charset="0"/>
              </a:rPr>
              <a:t> A Great Leap of Faith </a:t>
            </a:r>
            <a:r>
              <a:rPr lang="en-US" dirty="0">
                <a:latin typeface="Times New Roman" panose="02020603050405020304" pitchFamily="18" charset="0"/>
                <a:cs typeface="Times New Roman" panose="02020603050405020304" pitchFamily="18" charset="0"/>
              </a:rPr>
              <a:t>explores questions that the nation’s commitment to popular sovereignty raised: Who were the people? And, who should those people make their voices heard by the government?</a:t>
            </a:r>
          </a:p>
          <a:p>
            <a:r>
              <a:rPr lang="en-US" b="1" dirty="0">
                <a:latin typeface="Times New Roman" panose="02020603050405020304" pitchFamily="18" charset="0"/>
                <a:cs typeface="Times New Roman" panose="02020603050405020304" pitchFamily="18" charset="0"/>
              </a:rPr>
              <a:t>One Voice, One Vote</a:t>
            </a:r>
            <a:r>
              <a:rPr lang="en-US" dirty="0">
                <a:latin typeface="Times New Roman" panose="02020603050405020304" pitchFamily="18" charset="0"/>
                <a:cs typeface="Times New Roman" panose="02020603050405020304" pitchFamily="18" charset="0"/>
              </a:rPr>
              <a:t>: In a nation by the people, for the people, who should have a voice in the political process?</a:t>
            </a:r>
          </a:p>
          <a:p>
            <a:r>
              <a:rPr lang="en-US" b="1" dirty="0">
                <a:latin typeface="Times New Roman" panose="02020603050405020304" pitchFamily="18" charset="0"/>
                <a:cs typeface="Times New Roman" panose="02020603050405020304" pitchFamily="18" charset="0"/>
              </a:rPr>
              <a:t>The Machinery of Democracy </a:t>
            </a:r>
            <a:r>
              <a:rPr lang="en-US" dirty="0">
                <a:latin typeface="Times New Roman" panose="02020603050405020304" pitchFamily="18" charset="0"/>
                <a:cs typeface="Times New Roman" panose="02020603050405020304" pitchFamily="18" charset="0"/>
              </a:rPr>
              <a:t>explores the history of campaigning and voting; and how politicians invented a uniquely American system of electing representatives.</a:t>
            </a:r>
          </a:p>
          <a:p>
            <a:r>
              <a:rPr lang="en-US" b="1" dirty="0">
                <a:latin typeface="Times New Roman" panose="02020603050405020304" pitchFamily="18" charset="0"/>
                <a:cs typeface="Times New Roman" panose="02020603050405020304" pitchFamily="18" charset="0"/>
              </a:rPr>
              <a:t>Beyond the Ballot </a:t>
            </a:r>
            <a:r>
              <a:rPr lang="en-US" dirty="0">
                <a:latin typeface="Times New Roman" panose="02020603050405020304" pitchFamily="18" charset="0"/>
                <a:cs typeface="Times New Roman" panose="02020603050405020304" pitchFamily="18" charset="0"/>
              </a:rPr>
              <a:t>examines how citizens and interest groups influence through protests, petitions and lobbying.</a:t>
            </a:r>
          </a:p>
          <a:p>
            <a:r>
              <a:rPr lang="en-US" b="1" dirty="0">
                <a:latin typeface="Times New Roman" panose="02020603050405020304" pitchFamily="18" charset="0"/>
                <a:cs typeface="Times New Roman" panose="02020603050405020304" pitchFamily="18" charset="0"/>
              </a:rPr>
              <a:t>Creating Citizens </a:t>
            </a:r>
            <a:r>
              <a:rPr lang="en-US" dirty="0">
                <a:latin typeface="Times New Roman" panose="02020603050405020304" pitchFamily="18" charset="0"/>
                <a:cs typeface="Times New Roman" panose="02020603050405020304" pitchFamily="18" charset="0"/>
              </a:rPr>
              <a:t>examines how America brings together people of different backgrounds, interests, occupations, social ranks, religious beliefs and regions.</a:t>
            </a:r>
          </a:p>
          <a:p>
            <a:r>
              <a:rPr lang="en-US" b="1" dirty="0">
                <a:latin typeface="Times New Roman" panose="02020603050405020304" pitchFamily="18" charset="0"/>
                <a:cs typeface="Times New Roman" panose="02020603050405020304" pitchFamily="18" charset="0"/>
              </a:rPr>
              <a:t>Concepts to Consider </a:t>
            </a:r>
            <a:r>
              <a:rPr lang="en-US" dirty="0">
                <a:latin typeface="Times New Roman" panose="02020603050405020304" pitchFamily="18" charset="0"/>
                <a:cs typeface="Times New Roman" panose="02020603050405020304" pitchFamily="18" charset="0"/>
              </a:rPr>
              <a:t>sections end each topic with guiding questions for the viewer to answer.</a:t>
            </a: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67B3341-D30A-1B96-7272-C555A9CF3233}"/>
              </a:ext>
            </a:extLst>
          </p:cNvPr>
          <p:cNvSpPr>
            <a:spLocks noGrp="1"/>
          </p:cNvSpPr>
          <p:nvPr>
            <p:ph type="ftr" sz="quarter" idx="11"/>
          </p:nvPr>
        </p:nvSpPr>
        <p:spPr/>
        <p:txBody>
          <a:bodyPr/>
          <a:lstStyle/>
          <a:p>
            <a:r>
              <a:rPr lang="en-US"/>
              <a:t>www.arkansashumanitiescouncil.org</a:t>
            </a:r>
            <a:endParaRPr lang="en-US" dirty="0"/>
          </a:p>
        </p:txBody>
      </p:sp>
      <p:pic>
        <p:nvPicPr>
          <p:cNvPr id="6" name="Picture 1" descr="page1image746013776">
            <a:extLst>
              <a:ext uri="{FF2B5EF4-FFF2-40B4-BE49-F238E27FC236}">
                <a16:creationId xmlns:a16="http://schemas.microsoft.com/office/drawing/2014/main" id="{8DB02E0A-AB56-CE12-322D-ACCB97621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32" y="2606914"/>
            <a:ext cx="4675957" cy="349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92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F71A-DE79-B9A2-3EB9-177EB69C5B76}"/>
              </a:ext>
            </a:extLst>
          </p:cNvPr>
          <p:cNvSpPr>
            <a:spLocks noGrp="1"/>
          </p:cNvSpPr>
          <p:nvPr>
            <p:ph type="title"/>
          </p:nvPr>
        </p:nvSpPr>
        <p:spPr>
          <a:xfrm>
            <a:off x="1219200" y="664717"/>
            <a:ext cx="8761413" cy="1284514"/>
          </a:xfrm>
        </p:spPr>
        <p:txBody>
          <a:bodyPr/>
          <a:lstStyle/>
          <a:p>
            <a:pPr algn="ctr"/>
            <a:r>
              <a:rPr lang="en-US" b="1" i="1" dirty="0">
                <a:latin typeface="Times New Roman" panose="02020603050405020304" pitchFamily="18" charset="0"/>
                <a:cs typeface="Times New Roman" panose="02020603050405020304" pitchFamily="18" charset="0"/>
              </a:rPr>
              <a:t>Voices and Votes: Democracy in America </a:t>
            </a:r>
            <a:r>
              <a:rPr lang="en-US" b="1" dirty="0">
                <a:latin typeface="Times New Roman" panose="02020603050405020304" pitchFamily="18" charset="0"/>
                <a:cs typeface="Times New Roman" panose="02020603050405020304" pitchFamily="18" charset="0"/>
              </a:rPr>
              <a:t>Traveling Exhibit Education Resources</a:t>
            </a:r>
            <a:endParaRPr lang="en-US" b="1" dirty="0"/>
          </a:p>
        </p:txBody>
      </p:sp>
      <p:sp>
        <p:nvSpPr>
          <p:cNvPr id="3" name="Content Placeholder 2">
            <a:extLst>
              <a:ext uri="{FF2B5EF4-FFF2-40B4-BE49-F238E27FC236}">
                <a16:creationId xmlns:a16="http://schemas.microsoft.com/office/drawing/2014/main" id="{68EC0353-88F7-7FC4-2F02-83FDA3D2498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Created by Smithsonian Lesson plans, adult and youth reading lists, teachers guide, exhibit handbook</a:t>
            </a:r>
          </a:p>
          <a:p>
            <a:r>
              <a:rPr lang="en-US" dirty="0">
                <a:latin typeface="Times New Roman" panose="02020603050405020304" pitchFamily="18" charset="0"/>
                <a:cs typeface="Times New Roman" panose="02020603050405020304" pitchFamily="18" charset="0"/>
              </a:rPr>
              <a:t>Available as PDFs from </a:t>
            </a:r>
            <a:r>
              <a:rPr lang="en-US" dirty="0" err="1">
                <a:latin typeface="Times New Roman" panose="02020603050405020304" pitchFamily="18" charset="0"/>
                <a:cs typeface="Times New Roman" panose="02020603050405020304" pitchFamily="18" charset="0"/>
              </a:rPr>
              <a:t>MoMS</a:t>
            </a:r>
            <a:r>
              <a:rPr lang="en-US" dirty="0">
                <a:latin typeface="Times New Roman" panose="02020603050405020304" pitchFamily="18" charset="0"/>
                <a:cs typeface="Times New Roman" panose="02020603050405020304" pitchFamily="18" charset="0"/>
              </a:rPr>
              <a:t> website: </a:t>
            </a:r>
            <a:r>
              <a:rPr lang="en-US"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https://museumonmainstreet.org/content/resources?field_resource_exhibition_tid=256</a:t>
            </a: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Finding Aid Portal </a:t>
            </a:r>
            <a:r>
              <a:rPr lang="en-US"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https://www.salisbury.edu/libraries/nabb/_files/FindingAidPortal/Voices-and-Votes-Lesson-Plans-and-Educational-Resources.pdf</a:t>
            </a:r>
            <a:endParaRPr lang="en-US" dirty="0">
              <a:solidFill>
                <a:schemeClr val="accent5">
                  <a:lumMod val="75000"/>
                </a:schemeClr>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Companion lesson plans available on AHC website and Clinton Library website, along with many of the digital humanities resources to be presented</a:t>
            </a:r>
          </a:p>
          <a:p>
            <a:endParaRPr lang="en-US" dirty="0"/>
          </a:p>
        </p:txBody>
      </p:sp>
      <p:sp>
        <p:nvSpPr>
          <p:cNvPr id="4" name="Footer Placeholder 3">
            <a:extLst>
              <a:ext uri="{FF2B5EF4-FFF2-40B4-BE49-F238E27FC236}">
                <a16:creationId xmlns:a16="http://schemas.microsoft.com/office/drawing/2014/main" id="{D867B06E-1A8F-F3A5-0183-AEDC81039E5E}"/>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71594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826D-504F-5C54-B234-E3910AD25D36}"/>
              </a:ext>
            </a:extLst>
          </p:cNvPr>
          <p:cNvSpPr>
            <a:spLocks noGrp="1"/>
          </p:cNvSpPr>
          <p:nvPr>
            <p:ph type="title"/>
          </p:nvPr>
        </p:nvSpPr>
        <p:spPr>
          <a:xfrm>
            <a:off x="1317398" y="579553"/>
            <a:ext cx="9088008" cy="1554865"/>
          </a:xfrm>
        </p:spPr>
        <p:txBody>
          <a:bodyPr/>
          <a:lstStyle/>
          <a:p>
            <a:pPr algn="ctr"/>
            <a:r>
              <a:rPr lang="en-US" b="1" i="1" dirty="0">
                <a:latin typeface="Times New Roman" panose="02020603050405020304" pitchFamily="18" charset="0"/>
                <a:cs typeface="Times New Roman" panose="02020603050405020304" pitchFamily="18" charset="0"/>
              </a:rPr>
              <a:t>Voices and Votes: </a:t>
            </a:r>
            <a:br>
              <a:rPr lang="en-US" b="1" i="1" dirty="0">
                <a:latin typeface="Times New Roman" panose="02020603050405020304" pitchFamily="18" charset="0"/>
                <a:cs typeface="Times New Roman" panose="02020603050405020304" pitchFamily="18" charset="0"/>
              </a:rPr>
            </a:br>
            <a:r>
              <a:rPr lang="en-US" b="1" i="1" dirty="0">
                <a:latin typeface="Times New Roman" panose="02020603050405020304" pitchFamily="18" charset="0"/>
                <a:cs typeface="Times New Roman" panose="02020603050405020304" pitchFamily="18" charset="0"/>
              </a:rPr>
              <a:t>Democracy in America </a:t>
            </a:r>
            <a:br>
              <a:rPr lang="en-US" b="1" i="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Traveling Exhibit Schedule</a:t>
            </a:r>
            <a:endParaRPr lang="en-US" b="1" i="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AE00F49-A8A1-F166-07E1-84A64543D3F1}"/>
              </a:ext>
            </a:extLst>
          </p:cNvPr>
          <p:cNvSpPr>
            <a:spLocks noGrp="1"/>
          </p:cNvSpPr>
          <p:nvPr>
            <p:ph idx="1"/>
          </p:nvPr>
        </p:nvSpPr>
        <p:spPr>
          <a:xfrm>
            <a:off x="561111" y="2437503"/>
            <a:ext cx="7448570" cy="3731803"/>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April 15, 2023 – January 28, 2024  </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April 15 – May 26, 2023 		Arkansas State Capitol                                                        							Little Rock</a:t>
            </a:r>
          </a:p>
          <a:p>
            <a:r>
              <a:rPr lang="en-US" dirty="0">
                <a:latin typeface="Times New Roman" panose="02020603050405020304" pitchFamily="18" charset="0"/>
                <a:cs typeface="Times New Roman" panose="02020603050405020304" pitchFamily="18" charset="0"/>
              </a:rPr>
              <a:t>June 1 – July 14				Delta Gateway Museum	                                              							Blytheville 	  </a:t>
            </a:r>
          </a:p>
          <a:p>
            <a:r>
              <a:rPr lang="en-US" dirty="0">
                <a:latin typeface="Times New Roman" panose="02020603050405020304" pitchFamily="18" charset="0"/>
                <a:cs typeface="Times New Roman" panose="02020603050405020304" pitchFamily="18" charset="0"/>
              </a:rPr>
              <a:t>July 21 – September 1			Old Independence Regional Museum       								Batesville</a:t>
            </a:r>
          </a:p>
          <a:p>
            <a:r>
              <a:rPr lang="en-US" dirty="0">
                <a:latin typeface="Times New Roman" panose="02020603050405020304" pitchFamily="18" charset="0"/>
                <a:cs typeface="Times New Roman" panose="02020603050405020304" pitchFamily="18" charset="0"/>
              </a:rPr>
              <a:t>Sept 8 – Oct 20				John Brown University 	                                     							Siloam Springs</a:t>
            </a:r>
          </a:p>
          <a:p>
            <a:r>
              <a:rPr lang="en-US" dirty="0">
                <a:latin typeface="Times New Roman" panose="02020603050405020304" pitchFamily="18" charset="0"/>
                <a:cs typeface="Times New Roman" panose="02020603050405020304" pitchFamily="18" charset="0"/>
              </a:rPr>
              <a:t>Oct 27 – Dec 8				Arts and Science Center of Southeast Arkansas							Pine Bluff</a:t>
            </a:r>
          </a:p>
          <a:p>
            <a:r>
              <a:rPr lang="en-US" dirty="0">
                <a:latin typeface="Times New Roman" panose="02020603050405020304" pitchFamily="18" charset="0"/>
                <a:cs typeface="Times New Roman" panose="02020603050405020304" pitchFamily="18" charset="0"/>
              </a:rPr>
              <a:t>Dec 15, 2023 – Jan 28, 2024     	Southern Arkansas University	                               							Magnolia	</a:t>
            </a: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48CEF059-EF17-59CA-FAD2-C368816C94AE}"/>
              </a:ext>
            </a:extLst>
          </p:cNvPr>
          <p:cNvSpPr>
            <a:spLocks noGrp="1"/>
          </p:cNvSpPr>
          <p:nvPr>
            <p:ph type="ftr" sz="quarter" idx="11"/>
          </p:nvPr>
        </p:nvSpPr>
        <p:spPr/>
        <p:txBody>
          <a:bodyPr/>
          <a:lstStyle/>
          <a:p>
            <a:r>
              <a:rPr lang="en-US"/>
              <a:t>www.arkansashumanitiescouncil.org</a:t>
            </a:r>
            <a:endParaRPr lang="en-US" dirty="0"/>
          </a:p>
        </p:txBody>
      </p:sp>
      <p:pic>
        <p:nvPicPr>
          <p:cNvPr id="6" name="Picture 1" descr="page2image3599415632">
            <a:extLst>
              <a:ext uri="{FF2B5EF4-FFF2-40B4-BE49-F238E27FC236}">
                <a16:creationId xmlns:a16="http://schemas.microsoft.com/office/drawing/2014/main" id="{6930C125-C18B-F8F8-82A9-EDB811331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9681" y="2784443"/>
            <a:ext cx="4144403" cy="324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36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3E4DB1-68E5-9D12-C067-4D5746472601}"/>
              </a:ext>
            </a:extLst>
          </p:cNvPr>
          <p:cNvSpPr>
            <a:spLocks noGrp="1"/>
          </p:cNvSpPr>
          <p:nvPr>
            <p:ph type="ftr" sz="quarter" idx="11"/>
          </p:nvPr>
        </p:nvSpPr>
        <p:spPr/>
        <p:txBody>
          <a:bodyPr/>
          <a:lstStyle/>
          <a:p>
            <a:r>
              <a:rPr lang="en-US"/>
              <a:t>www.arkansashumanitiescouncil.org</a:t>
            </a:r>
            <a:endParaRPr lang="en-US" dirty="0"/>
          </a:p>
        </p:txBody>
      </p:sp>
      <p:pic>
        <p:nvPicPr>
          <p:cNvPr id="1034" name="Picture 10">
            <a:extLst>
              <a:ext uri="{FF2B5EF4-FFF2-40B4-BE49-F238E27FC236}">
                <a16:creationId xmlns:a16="http://schemas.microsoft.com/office/drawing/2014/main" id="{5DD62C7E-CD47-5B57-1867-22BAD4CA0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3762"/>
            <a:ext cx="57531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BE3719-07D8-FF61-8AE8-338F5DF13991}"/>
              </a:ext>
            </a:extLst>
          </p:cNvPr>
          <p:cNvSpPr txBox="1"/>
          <p:nvPr/>
        </p:nvSpPr>
        <p:spPr>
          <a:xfrm>
            <a:off x="5892800" y="850900"/>
            <a:ext cx="4927600" cy="646331"/>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Hugh’s Kids Club</a:t>
            </a:r>
          </a:p>
        </p:txBody>
      </p:sp>
      <p:sp>
        <p:nvSpPr>
          <p:cNvPr id="15" name="Content Placeholder 2">
            <a:extLst>
              <a:ext uri="{FF2B5EF4-FFF2-40B4-BE49-F238E27FC236}">
                <a16:creationId xmlns:a16="http://schemas.microsoft.com/office/drawing/2014/main" id="{208BCDF9-40A6-BFCA-ED54-FBF5BF741EDA}"/>
              </a:ext>
            </a:extLst>
          </p:cNvPr>
          <p:cNvSpPr>
            <a:spLocks noGrp="1"/>
          </p:cNvSpPr>
          <p:nvPr>
            <p:ph idx="1"/>
          </p:nvPr>
        </p:nvSpPr>
        <p:spPr>
          <a:xfrm>
            <a:off x="4102100" y="3127938"/>
            <a:ext cx="4254500" cy="3416300"/>
          </a:xfrm>
        </p:spPr>
        <p:txBody>
          <a:bodyPr/>
          <a:lstStyle/>
          <a:p>
            <a:pPr fontAlgn="base"/>
            <a:r>
              <a:rPr lang="en-US" dirty="0">
                <a:latin typeface="Times New Roman" panose="02020603050405020304" pitchFamily="18" charset="0"/>
                <a:cs typeface="Times New Roman" panose="02020603050405020304" pitchFamily="18" charset="0"/>
              </a:rPr>
              <a:t>Humanities focused activities provided by the Arkansas Humanities Council</a:t>
            </a:r>
          </a:p>
          <a:p>
            <a:pPr fontAlgn="base"/>
            <a:r>
              <a:rPr lang="en-US" dirty="0">
                <a:latin typeface="Times New Roman" panose="02020603050405020304" pitchFamily="18" charset="0"/>
                <a:cs typeface="Times New Roman" panose="02020603050405020304" pitchFamily="18" charset="0"/>
              </a:rPr>
              <a:t>Can be used in the home, day camps, libraries and humanities organizations. Adaptable for PK-2 classroom activities</a:t>
            </a:r>
          </a:p>
          <a:p>
            <a:pPr lvl="1" fontAlgn="base"/>
            <a:r>
              <a:rPr lang="en-US" dirty="0">
                <a:latin typeface="Times New Roman" panose="02020603050405020304" pitchFamily="18" charset="0"/>
                <a:cs typeface="Times New Roman" panose="02020603050405020304" pitchFamily="18" charset="0"/>
              </a:rPr>
              <a:t>Free classroom sets available to order</a:t>
            </a:r>
          </a:p>
          <a:p>
            <a:pPr lvl="1" fontAlgn="base"/>
            <a:r>
              <a:rPr lang="en-US" dirty="0">
                <a:latin typeface="Times New Roman" panose="02020603050405020304" pitchFamily="18" charset="0"/>
                <a:cs typeface="Times New Roman" panose="02020603050405020304" pitchFamily="18" charset="0"/>
              </a:rPr>
              <a:t>Correlates with Arkansas Frameworks</a:t>
            </a:r>
          </a:p>
          <a:p>
            <a:pPr fontAlgn="base"/>
            <a:r>
              <a:rPr lang="en-US" dirty="0">
                <a:latin typeface="Times New Roman" panose="02020603050405020304" pitchFamily="18" charset="0"/>
                <a:cs typeface="Times New Roman" panose="02020603050405020304" pitchFamily="18" charset="0"/>
              </a:rPr>
              <a:t>Teachers register for classroom sets; parents register for home activities</a:t>
            </a:r>
          </a:p>
          <a:p>
            <a:pPr marL="457200" lvl="1" indent="0" fontAlgn="base">
              <a:buNone/>
            </a:pPr>
            <a:endParaRPr lang="en-US" dirty="0">
              <a:latin typeface="Times New Roman" panose="02020603050405020304" pitchFamily="18" charset="0"/>
              <a:cs typeface="Times New Roman" panose="02020603050405020304" pitchFamily="18" charset="0"/>
            </a:endParaRPr>
          </a:p>
          <a:p>
            <a:endParaRPr lang="en-US" dirty="0"/>
          </a:p>
        </p:txBody>
      </p:sp>
      <p:pic>
        <p:nvPicPr>
          <p:cNvPr id="16" name="Picture 6">
            <a:extLst>
              <a:ext uri="{FF2B5EF4-FFF2-40B4-BE49-F238E27FC236}">
                <a16:creationId xmlns:a16="http://schemas.microsoft.com/office/drawing/2014/main" id="{3403A495-0192-51AD-9195-E107750B4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013" y="2451100"/>
            <a:ext cx="2871787" cy="372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74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1699-C799-BA49-E046-C570EB9D24B0}"/>
              </a:ext>
            </a:extLst>
          </p:cNvPr>
          <p:cNvSpPr>
            <a:spLocks noGrp="1"/>
          </p:cNvSpPr>
          <p:nvPr>
            <p:ph type="title"/>
          </p:nvPr>
        </p:nvSpPr>
        <p:spPr>
          <a:xfrm>
            <a:off x="5345024" y="572194"/>
            <a:ext cx="4852146" cy="1020232"/>
          </a:xfrm>
        </p:spPr>
        <p:txBody>
          <a:bodyPr/>
          <a:lstStyle/>
          <a:p>
            <a:r>
              <a:rPr lang="en-US" b="1" dirty="0">
                <a:latin typeface="Times New Roman" panose="02020603050405020304" pitchFamily="18" charset="0"/>
                <a:cs typeface="Times New Roman" panose="02020603050405020304" pitchFamily="18" charset="0"/>
              </a:rPr>
              <a:t>Hugh’s Club Flashcard Topics &amp; Stickers</a:t>
            </a:r>
          </a:p>
        </p:txBody>
      </p:sp>
      <p:sp>
        <p:nvSpPr>
          <p:cNvPr id="3" name="Content Placeholder 2">
            <a:extLst>
              <a:ext uri="{FF2B5EF4-FFF2-40B4-BE49-F238E27FC236}">
                <a16:creationId xmlns:a16="http://schemas.microsoft.com/office/drawing/2014/main" id="{14B3A334-DE5E-157A-27BC-739FD70A9099}"/>
              </a:ext>
            </a:extLst>
          </p:cNvPr>
          <p:cNvSpPr>
            <a:spLocks noGrp="1"/>
          </p:cNvSpPr>
          <p:nvPr>
            <p:ph idx="1"/>
          </p:nvPr>
        </p:nvSpPr>
        <p:spPr>
          <a:xfrm>
            <a:off x="1275418" y="2264833"/>
            <a:ext cx="3363222" cy="3975100"/>
          </a:xfrm>
        </p:spPr>
        <p:txBody>
          <a:bodyPr>
            <a:normAutofit lnSpcReduction="10000"/>
          </a:bodyPr>
          <a:lstStyle/>
          <a:p>
            <a:pPr fontAlgn="base"/>
            <a:r>
              <a:rPr lang="en-US" dirty="0">
                <a:latin typeface="Times New Roman" panose="02020603050405020304" pitchFamily="18" charset="0"/>
                <a:cs typeface="Times New Roman" panose="02020603050405020304" pitchFamily="18" charset="0"/>
              </a:rPr>
              <a:t>9 Humanities Area Activities </a:t>
            </a:r>
          </a:p>
          <a:p>
            <a:pPr fontAlgn="base"/>
            <a:r>
              <a:rPr lang="en-US" dirty="0">
                <a:latin typeface="Times New Roman" panose="02020603050405020304" pitchFamily="18" charset="0"/>
                <a:cs typeface="Times New Roman" panose="02020603050405020304" pitchFamily="18" charset="0"/>
              </a:rPr>
              <a:t>History</a:t>
            </a:r>
          </a:p>
          <a:p>
            <a:pPr fontAlgn="base"/>
            <a:r>
              <a:rPr lang="en-US" dirty="0">
                <a:latin typeface="Times New Roman" panose="02020603050405020304" pitchFamily="18" charset="0"/>
                <a:cs typeface="Times New Roman" panose="02020603050405020304" pitchFamily="18" charset="0"/>
              </a:rPr>
              <a:t>Culture</a:t>
            </a:r>
          </a:p>
          <a:p>
            <a:pPr fontAlgn="base"/>
            <a:r>
              <a:rPr lang="en-US" dirty="0">
                <a:latin typeface="Times New Roman" panose="02020603050405020304" pitchFamily="18" charset="0"/>
                <a:cs typeface="Times New Roman" panose="02020603050405020304" pitchFamily="18" charset="0"/>
              </a:rPr>
              <a:t>Archeology</a:t>
            </a:r>
          </a:p>
          <a:p>
            <a:pPr fontAlgn="base"/>
            <a:r>
              <a:rPr lang="en-US" dirty="0">
                <a:latin typeface="Times New Roman" panose="02020603050405020304" pitchFamily="18" charset="0"/>
                <a:cs typeface="Times New Roman" panose="02020603050405020304" pitchFamily="18" charset="0"/>
              </a:rPr>
              <a:t>Ethics</a:t>
            </a:r>
          </a:p>
          <a:p>
            <a:pPr fontAlgn="base"/>
            <a:r>
              <a:rPr lang="en-US" dirty="0">
                <a:latin typeface="Times New Roman" panose="02020603050405020304" pitchFamily="18" charset="0"/>
                <a:cs typeface="Times New Roman" panose="02020603050405020304" pitchFamily="18" charset="0"/>
              </a:rPr>
              <a:t>Literature</a:t>
            </a:r>
          </a:p>
          <a:p>
            <a:pPr fontAlgn="base"/>
            <a:r>
              <a:rPr lang="en-US" dirty="0">
                <a:latin typeface="Times New Roman" panose="02020603050405020304" pitchFamily="18" charset="0"/>
                <a:cs typeface="Times New Roman" panose="02020603050405020304" pitchFamily="18" charset="0"/>
              </a:rPr>
              <a:t>Language</a:t>
            </a:r>
          </a:p>
          <a:p>
            <a:pPr fontAlgn="base"/>
            <a:r>
              <a:rPr lang="en-US" dirty="0">
                <a:latin typeface="Times New Roman" panose="02020603050405020304" pitchFamily="18" charset="0"/>
                <a:cs typeface="Times New Roman" panose="02020603050405020304" pitchFamily="18" charset="0"/>
              </a:rPr>
              <a:t>Holidays</a:t>
            </a:r>
          </a:p>
          <a:p>
            <a:pPr fontAlgn="base"/>
            <a:r>
              <a:rPr lang="en-US" dirty="0">
                <a:latin typeface="Times New Roman" panose="02020603050405020304" pitchFamily="18" charset="0"/>
                <a:cs typeface="Times New Roman" panose="02020603050405020304" pitchFamily="18" charset="0"/>
              </a:rPr>
              <a:t>Art History</a:t>
            </a:r>
          </a:p>
          <a:p>
            <a:pPr fontAlgn="base"/>
            <a:r>
              <a:rPr lang="en-US" dirty="0">
                <a:latin typeface="Times New Roman" panose="02020603050405020304" pitchFamily="18" charset="0"/>
                <a:cs typeface="Times New Roman" panose="02020603050405020304" pitchFamily="18" charset="0"/>
              </a:rPr>
              <a:t>Music History</a:t>
            </a:r>
          </a:p>
          <a:p>
            <a:endParaRPr lang="en-US" dirty="0"/>
          </a:p>
        </p:txBody>
      </p:sp>
      <p:sp>
        <p:nvSpPr>
          <p:cNvPr id="4" name="Footer Placeholder 3">
            <a:extLst>
              <a:ext uri="{FF2B5EF4-FFF2-40B4-BE49-F238E27FC236}">
                <a16:creationId xmlns:a16="http://schemas.microsoft.com/office/drawing/2014/main" id="{1CD1A4B2-4121-7380-78F3-239E7E2316F0}"/>
              </a:ext>
            </a:extLst>
          </p:cNvPr>
          <p:cNvSpPr>
            <a:spLocks noGrp="1"/>
          </p:cNvSpPr>
          <p:nvPr>
            <p:ph type="ftr" sz="quarter" idx="11"/>
          </p:nvPr>
        </p:nvSpPr>
        <p:spPr/>
        <p:txBody>
          <a:bodyPr/>
          <a:lstStyle/>
          <a:p>
            <a:r>
              <a:rPr lang="en-US"/>
              <a:t>www.arkansashumanitiescouncil.org</a:t>
            </a:r>
            <a:endParaRPr lang="en-US" dirty="0"/>
          </a:p>
        </p:txBody>
      </p:sp>
      <p:pic>
        <p:nvPicPr>
          <p:cNvPr id="3088" name="Picture 16">
            <a:extLst>
              <a:ext uri="{FF2B5EF4-FFF2-40B4-BE49-F238E27FC236}">
                <a16:creationId xmlns:a16="http://schemas.microsoft.com/office/drawing/2014/main" id="{019CF83E-8A9C-55D8-D913-3C7152136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318" y="1941135"/>
            <a:ext cx="2327134" cy="297573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A7CAD288-3A81-674E-F333-EF70E19C9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531" y="1841785"/>
            <a:ext cx="2958569" cy="439814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CD2752B7-1477-591A-AFF7-E32EF1006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984" y="3777708"/>
            <a:ext cx="1973488" cy="297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88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452C-7E5B-F597-D8F5-33212AD17D89}"/>
              </a:ext>
            </a:extLst>
          </p:cNvPr>
          <p:cNvSpPr>
            <a:spLocks noGrp="1"/>
          </p:cNvSpPr>
          <p:nvPr>
            <p:ph type="title"/>
          </p:nvPr>
        </p:nvSpPr>
        <p:spPr>
          <a:xfrm>
            <a:off x="5234248" y="796045"/>
            <a:ext cx="5176398" cy="968852"/>
          </a:xfrm>
        </p:spPr>
        <p:txBody>
          <a:bodyPr/>
          <a:lstStyle/>
          <a:p>
            <a:r>
              <a:rPr lang="en-US" b="1" dirty="0">
                <a:latin typeface="Times New Roman" panose="02020603050405020304" pitchFamily="18" charset="0"/>
                <a:cs typeface="Times New Roman" panose="02020603050405020304" pitchFamily="18" charset="0"/>
              </a:rPr>
              <a:t>Hugh’s Kids Club Classroom Packet</a:t>
            </a:r>
          </a:p>
        </p:txBody>
      </p:sp>
      <p:sp>
        <p:nvSpPr>
          <p:cNvPr id="3" name="Content Placeholder 2">
            <a:extLst>
              <a:ext uri="{FF2B5EF4-FFF2-40B4-BE49-F238E27FC236}">
                <a16:creationId xmlns:a16="http://schemas.microsoft.com/office/drawing/2014/main" id="{E7240D15-0128-3C13-B22E-BA85FBFAE61E}"/>
              </a:ext>
            </a:extLst>
          </p:cNvPr>
          <p:cNvSpPr>
            <a:spLocks noGrp="1"/>
          </p:cNvSpPr>
          <p:nvPr>
            <p:ph idx="1"/>
          </p:nvPr>
        </p:nvSpPr>
        <p:spPr>
          <a:xfrm>
            <a:off x="5543775" y="2554042"/>
            <a:ext cx="6426945" cy="4309038"/>
          </a:xfrm>
        </p:spPr>
        <p:txBody>
          <a:bodyPr>
            <a:normAutofit fontScale="62500" lnSpcReduction="20000"/>
          </a:bodyPr>
          <a:lstStyle/>
          <a:p>
            <a:pPr fontAlgn="base"/>
            <a:r>
              <a:rPr lang="en-US" sz="2600" dirty="0">
                <a:latin typeface="Times New Roman" panose="02020603050405020304" pitchFamily="18" charset="0"/>
                <a:cs typeface="Times New Roman" panose="02020603050405020304" pitchFamily="18" charset="0"/>
              </a:rPr>
              <a:t>Flashcards with humanities focused activities</a:t>
            </a:r>
          </a:p>
          <a:p>
            <a:pPr fontAlgn="base"/>
            <a:r>
              <a:rPr lang="en-US" sz="2600" dirty="0">
                <a:latin typeface="Times New Roman" panose="02020603050405020304" pitchFamily="18" charset="0"/>
                <a:cs typeface="Times New Roman" panose="02020603050405020304" pitchFamily="18" charset="0"/>
              </a:rPr>
              <a:t>Hugh poster</a:t>
            </a:r>
          </a:p>
          <a:p>
            <a:pPr fontAlgn="base"/>
            <a:r>
              <a:rPr lang="en-US" sz="2600" dirty="0">
                <a:latin typeface="Times New Roman" panose="02020603050405020304" pitchFamily="18" charset="0"/>
                <a:cs typeface="Times New Roman" panose="02020603050405020304" pitchFamily="18" charset="0"/>
              </a:rPr>
              <a:t>Classroom set of Humanities stickers</a:t>
            </a:r>
          </a:p>
          <a:p>
            <a:pPr fontAlgn="base"/>
            <a:r>
              <a:rPr lang="en-US" sz="2600" dirty="0">
                <a:latin typeface="Times New Roman" panose="02020603050405020304" pitchFamily="18" charset="0"/>
                <a:cs typeface="Times New Roman" panose="02020603050405020304" pitchFamily="18" charset="0"/>
              </a:rPr>
              <a:t>Classroom set of Hugh coloring books</a:t>
            </a:r>
          </a:p>
          <a:p>
            <a:pPr fontAlgn="base"/>
            <a:r>
              <a:rPr lang="en-US" sz="2600" dirty="0">
                <a:latin typeface="Times New Roman" panose="02020603050405020304" pitchFamily="18" charset="0"/>
                <a:cs typeface="Times New Roman" panose="02020603050405020304" pitchFamily="18" charset="0"/>
              </a:rPr>
              <a:t>Standards Correlation Guide</a:t>
            </a:r>
          </a:p>
          <a:p>
            <a:pPr fontAlgn="base"/>
            <a:r>
              <a:rPr lang="en-US" sz="2600" dirty="0">
                <a:latin typeface="Times New Roman" panose="02020603050405020304" pitchFamily="18" charset="0"/>
                <a:cs typeface="Times New Roman" panose="02020603050405020304" pitchFamily="18" charset="0"/>
              </a:rPr>
              <a:t>Other fun items are coming</a:t>
            </a:r>
          </a:p>
          <a:p>
            <a:pPr lvl="1" fontAlgn="base"/>
            <a:r>
              <a:rPr lang="en-US" sz="2600" dirty="0">
                <a:latin typeface="Times New Roman" panose="02020603050405020304" pitchFamily="18" charset="0"/>
                <a:cs typeface="Times New Roman" panose="02020603050405020304" pitchFamily="18" charset="0"/>
              </a:rPr>
              <a:t>Classroom Decorations</a:t>
            </a:r>
          </a:p>
          <a:p>
            <a:pPr lvl="1" fontAlgn="base"/>
            <a:r>
              <a:rPr lang="en-US" sz="2600" dirty="0">
                <a:latin typeface="Times New Roman" panose="02020603050405020304" pitchFamily="18" charset="0"/>
                <a:cs typeface="Times New Roman" panose="02020603050405020304" pitchFamily="18" charset="0"/>
              </a:rPr>
              <a:t>Classroom Prizes</a:t>
            </a:r>
          </a:p>
          <a:p>
            <a:pPr fontAlgn="base"/>
            <a:r>
              <a:rPr lang="en-US" sz="2600" dirty="0">
                <a:latin typeface="Times New Roman" panose="02020603050405020304" pitchFamily="18" charset="0"/>
                <a:cs typeface="Times New Roman" panose="02020603050405020304" pitchFamily="18" charset="0"/>
              </a:rPr>
              <a:t>Register here: </a:t>
            </a:r>
            <a:r>
              <a:rPr lang="en-US" sz="26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https://docs.google.com/forms/d/e/1FAIpQLScK_CjvDiyQMReFX0ZJp024islXKujb_uGgbFW6TmGrn7QzjQ/viewform?usp=sf_link</a:t>
            </a:r>
            <a:endParaRPr lang="en-US" sz="2600" dirty="0">
              <a:solidFill>
                <a:schemeClr val="accent5">
                  <a:lumMod val="75000"/>
                </a:schemeClr>
              </a:solidFill>
              <a:latin typeface="Times New Roman" panose="02020603050405020304" pitchFamily="18" charset="0"/>
              <a:cs typeface="Times New Roman" panose="02020603050405020304" pitchFamily="18" charset="0"/>
            </a:endParaRPr>
          </a:p>
          <a:p>
            <a:pPr marL="0" indent="0" fontAlgn="base">
              <a:buNone/>
            </a:pPr>
            <a:endParaRPr lang="en-US" sz="2600" dirty="0">
              <a:latin typeface="Times New Roman" panose="02020603050405020304" pitchFamily="18" charset="0"/>
              <a:cs typeface="Times New Roman" panose="02020603050405020304" pitchFamily="18" charset="0"/>
            </a:endParaRPr>
          </a:p>
          <a:p>
            <a:pPr marL="0" indent="0">
              <a:buNone/>
            </a:pPr>
            <a:br>
              <a:rPr lang="en-US" dirty="0"/>
            </a:br>
            <a:br>
              <a:rPr lang="en-US" dirty="0"/>
            </a:br>
            <a:endParaRPr lang="en-US" dirty="0"/>
          </a:p>
        </p:txBody>
      </p:sp>
      <p:sp>
        <p:nvSpPr>
          <p:cNvPr id="4" name="Footer Placeholder 3">
            <a:extLst>
              <a:ext uri="{FF2B5EF4-FFF2-40B4-BE49-F238E27FC236}">
                <a16:creationId xmlns:a16="http://schemas.microsoft.com/office/drawing/2014/main" id="{2863FAC7-02B8-BA30-B647-3E5DD93D1D94}"/>
              </a:ext>
            </a:extLst>
          </p:cNvPr>
          <p:cNvSpPr>
            <a:spLocks noGrp="1"/>
          </p:cNvSpPr>
          <p:nvPr>
            <p:ph type="ftr" sz="quarter" idx="11"/>
          </p:nvPr>
        </p:nvSpPr>
        <p:spPr/>
        <p:txBody>
          <a:bodyPr/>
          <a:lstStyle/>
          <a:p>
            <a:r>
              <a:rPr lang="en-US"/>
              <a:t>www.arkansashumanitiescouncil.org</a:t>
            </a:r>
            <a:endParaRPr lang="en-US" dirty="0"/>
          </a:p>
        </p:txBody>
      </p:sp>
      <p:pic>
        <p:nvPicPr>
          <p:cNvPr id="2052" name="Picture 4">
            <a:extLst>
              <a:ext uri="{FF2B5EF4-FFF2-40B4-BE49-F238E27FC236}">
                <a16:creationId xmlns:a16="http://schemas.microsoft.com/office/drawing/2014/main" id="{F1AC26DD-E9A1-07FA-BEC6-745E7F34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943" y="-5595793"/>
            <a:ext cx="4210070" cy="559579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B3CA02BE-D67A-7E85-2C79-05C5708D3B8D}"/>
              </a:ext>
            </a:extLst>
          </p:cNvPr>
          <p:cNvSpPr>
            <a:spLocks noChangeAspect="1" noChangeArrowheads="1"/>
          </p:cNvSpPr>
          <p:nvPr/>
        </p:nvSpPr>
        <p:spPr bwMode="auto">
          <a:xfrm>
            <a:off x="2186207" y="3276600"/>
            <a:ext cx="1651000" cy="1651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4B7C5BE-9724-0A29-7FB4-63F6F65D8794}"/>
              </a:ext>
            </a:extLst>
          </p:cNvPr>
          <p:cNvPicPr>
            <a:picLocks noChangeAspect="1"/>
          </p:cNvPicPr>
          <p:nvPr/>
        </p:nvPicPr>
        <p:blipFill>
          <a:blip r:embed="rId4"/>
          <a:stretch>
            <a:fillRect/>
          </a:stretch>
        </p:blipFill>
        <p:spPr>
          <a:xfrm>
            <a:off x="414212" y="2214880"/>
            <a:ext cx="4982665" cy="4176958"/>
          </a:xfrm>
          <a:prstGeom prst="rect">
            <a:avLst/>
          </a:prstGeom>
        </p:spPr>
      </p:pic>
    </p:spTree>
    <p:extLst>
      <p:ext uri="{BB962C8B-B14F-4D97-AF65-F5344CB8AC3E}">
        <p14:creationId xmlns:p14="http://schemas.microsoft.com/office/powerpoint/2010/main" val="45217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A3E4-7B7F-8844-A8E7-1D2D13768C61}"/>
              </a:ext>
            </a:extLst>
          </p:cNvPr>
          <p:cNvSpPr>
            <a:spLocks noGrp="1"/>
          </p:cNvSpPr>
          <p:nvPr>
            <p:ph type="title"/>
          </p:nvPr>
        </p:nvSpPr>
        <p:spPr>
          <a:xfrm>
            <a:off x="1154954" y="973668"/>
            <a:ext cx="9735784" cy="706964"/>
          </a:xfrm>
        </p:spPr>
        <p:txBody>
          <a:bodyPr/>
          <a:lstStyle/>
          <a:p>
            <a:r>
              <a:rPr lang="en-US" sz="4000" b="1" dirty="0">
                <a:solidFill>
                  <a:schemeClr val="bg1"/>
                </a:solidFill>
                <a:latin typeface="Times New Roman" panose="02020603050405020304" pitchFamily="18" charset="0"/>
                <a:cs typeface="Times New Roman" panose="02020603050405020304" pitchFamily="18" charset="0"/>
              </a:rPr>
              <a:t>Digital Humanities Education Resources</a:t>
            </a:r>
          </a:p>
        </p:txBody>
      </p:sp>
      <p:sp>
        <p:nvSpPr>
          <p:cNvPr id="3" name="Content Placeholder 2">
            <a:extLst>
              <a:ext uri="{FF2B5EF4-FFF2-40B4-BE49-F238E27FC236}">
                <a16:creationId xmlns:a16="http://schemas.microsoft.com/office/drawing/2014/main" id="{BA405A05-0162-D240-BCA6-7BD5B93C335D}"/>
              </a:ext>
            </a:extLst>
          </p:cNvPr>
          <p:cNvSpPr>
            <a:spLocks noGrp="1"/>
          </p:cNvSpPr>
          <p:nvPr>
            <p:ph idx="1"/>
          </p:nvPr>
        </p:nvSpPr>
        <p:spPr>
          <a:xfrm>
            <a:off x="1154955" y="2338086"/>
            <a:ext cx="4941046" cy="3923818"/>
          </a:xfrm>
        </p:spPr>
        <p:txBody>
          <a:bodyPr>
            <a:normAutofit fontScale="92500" lnSpcReduction="20000"/>
          </a:bodyPr>
          <a:lstStyle/>
          <a:p>
            <a:r>
              <a:rPr lang="en-US" sz="2000" dirty="0">
                <a:latin typeface="Times New Roman" panose="02020603050405020304" pitchFamily="18" charset="0"/>
                <a:cs typeface="Times New Roman" panose="02020603050405020304" pitchFamily="18" charset="0"/>
              </a:rPr>
              <a:t>AHC website:	</a:t>
            </a:r>
            <a:r>
              <a:rPr lang="en-US" sz="20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www.arkansashumanitiescouncil.org</a:t>
            </a:r>
            <a:endParaRPr lang="en-US" sz="2000" dirty="0">
              <a:solidFill>
                <a:schemeClr val="accent5">
                  <a:lumMod val="75000"/>
                </a:schemeClr>
              </a:solidFill>
              <a:latin typeface="Times New Roman" panose="02020603050405020304" pitchFamily="18" charset="0"/>
              <a:cs typeface="Times New Roman" panose="02020603050405020304" pitchFamily="18" charset="0"/>
            </a:endParaRPr>
          </a:p>
          <a:p>
            <a:r>
              <a:rPr lang="en-US" sz="2000" dirty="0">
                <a:solidFill>
                  <a:schemeClr val="tx1"/>
                </a:solidFill>
                <a:latin typeface="Times New Roman" panose="02020603050405020304" pitchFamily="18" charset="0"/>
                <a:cs typeface="Times New Roman" panose="02020603050405020304" pitchFamily="18" charset="0"/>
              </a:rPr>
              <a:t>Programs Tab – </a:t>
            </a:r>
            <a:r>
              <a:rPr lang="en-US" sz="2000"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Teachers Page</a:t>
            </a:r>
            <a:endParaRPr lang="en-US" sz="2000" dirty="0">
              <a:solidFill>
                <a:schemeClr val="accent5">
                  <a:lumMod val="75000"/>
                </a:schemeClr>
              </a:solidFill>
              <a:latin typeface="Times New Roman" panose="02020603050405020304" pitchFamily="18" charset="0"/>
              <a:cs typeface="Times New Roman" panose="02020603050405020304" pitchFamily="18" charset="0"/>
            </a:endParaRPr>
          </a:p>
          <a:p>
            <a:r>
              <a:rPr lang="en-US" sz="2000" i="1"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Connect</a:t>
            </a:r>
            <a:r>
              <a:rPr lang="en-US" sz="2000" dirty="0">
                <a:solidFill>
                  <a:schemeClr val="accent5">
                    <a:lumMod val="75000"/>
                  </a:schemeClr>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Magazine – Teacher’s Lounge, Hugh Manatee</a:t>
            </a:r>
          </a:p>
          <a:p>
            <a:pPr lvl="1"/>
            <a:r>
              <a:rPr lang="en-US" sz="2000" dirty="0">
                <a:latin typeface="Times New Roman" panose="02020603050405020304" pitchFamily="18" charset="0"/>
                <a:cs typeface="Times New Roman" panose="02020603050405020304" pitchFamily="18" charset="0"/>
              </a:rPr>
              <a:t>Highlights grants/projects, partnerships</a:t>
            </a:r>
          </a:p>
          <a:p>
            <a:pPr lvl="1"/>
            <a:r>
              <a:rPr lang="en-US" sz="2000" dirty="0">
                <a:latin typeface="Times New Roman" panose="02020603050405020304" pitchFamily="18" charset="0"/>
                <a:cs typeface="Times New Roman" panose="02020603050405020304" pitchFamily="18" charset="0"/>
              </a:rPr>
              <a:t>Published twice a year, copy mailed to home or digital version to your inbox. Available in English and Spanish</a:t>
            </a:r>
          </a:p>
          <a:p>
            <a:r>
              <a:rPr lang="en-US" sz="2000" dirty="0">
                <a:latin typeface="Times New Roman" panose="02020603050405020304" pitchFamily="18" charset="0"/>
                <a:cs typeface="Times New Roman" panose="02020603050405020304" pitchFamily="18" charset="0"/>
              </a:rPr>
              <a:t>AHC Social Media – </a:t>
            </a:r>
            <a:r>
              <a:rPr lang="en-US" sz="2000" dirty="0">
                <a:solidFill>
                  <a:schemeClr val="accent5">
                    <a:lumMod val="7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Facebook</a:t>
            </a:r>
            <a:r>
              <a:rPr lang="en-US" sz="2000" dirty="0">
                <a:solidFill>
                  <a:schemeClr val="accent5">
                    <a:lumMod val="75000"/>
                  </a:schemeClr>
                </a:solidFill>
                <a:latin typeface="Times New Roman" panose="02020603050405020304" pitchFamily="18" charset="0"/>
                <a:cs typeface="Times New Roman" panose="02020603050405020304" pitchFamily="18" charset="0"/>
              </a:rPr>
              <a:t>, </a:t>
            </a:r>
            <a:r>
              <a:rPr lang="en-US" sz="2000" dirty="0">
                <a:solidFill>
                  <a:schemeClr val="accent5">
                    <a:lumMod val="7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Instagram</a:t>
            </a:r>
            <a:r>
              <a:rPr lang="en-US" sz="2000" dirty="0">
                <a:solidFill>
                  <a:schemeClr val="accent5">
                    <a:lumMod val="75000"/>
                  </a:schemeClr>
                </a:solidFill>
                <a:latin typeface="Times New Roman" panose="02020603050405020304" pitchFamily="18" charset="0"/>
                <a:cs typeface="Times New Roman" panose="02020603050405020304" pitchFamily="18" charset="0"/>
              </a:rPr>
              <a:t>, </a:t>
            </a:r>
            <a:r>
              <a:rPr lang="en-US" sz="2000" dirty="0">
                <a:solidFill>
                  <a:schemeClr val="accent5">
                    <a:lumMod val="7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Twitter</a:t>
            </a:r>
            <a:endParaRPr lang="en-US" sz="2000" dirty="0">
              <a:solidFill>
                <a:schemeClr val="accent5">
                  <a:lumMod val="75000"/>
                </a:schemeClr>
              </a:solidFill>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Workshop Wednesday, additional grant opportunities and programs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C77D3F6F-24C1-0D45-9DB3-E8438AA6B5BC}"/>
              </a:ext>
            </a:extLst>
          </p:cNvPr>
          <p:cNvSpPr>
            <a:spLocks noGrp="1"/>
          </p:cNvSpPr>
          <p:nvPr>
            <p:ph type="ftr" sz="quarter" idx="11"/>
          </p:nvPr>
        </p:nvSpPr>
        <p:spPr/>
        <p:txBody>
          <a:bodyPr/>
          <a:lstStyle/>
          <a:p>
            <a:r>
              <a:rPr lang="en-US"/>
              <a:t>www.arkansashumanitiescouncil.org</a:t>
            </a:r>
            <a:endParaRPr lang="en-US" dirty="0"/>
          </a:p>
        </p:txBody>
      </p:sp>
      <p:pic>
        <p:nvPicPr>
          <p:cNvPr id="6" name="Picture 5">
            <a:extLst>
              <a:ext uri="{FF2B5EF4-FFF2-40B4-BE49-F238E27FC236}">
                <a16:creationId xmlns:a16="http://schemas.microsoft.com/office/drawing/2014/main" id="{14D8828B-BAC6-8EE4-F121-DCC44D2E481E}"/>
              </a:ext>
            </a:extLst>
          </p:cNvPr>
          <p:cNvPicPr>
            <a:picLocks noChangeAspect="1"/>
          </p:cNvPicPr>
          <p:nvPr/>
        </p:nvPicPr>
        <p:blipFill>
          <a:blip r:embed="rId8"/>
          <a:stretch>
            <a:fillRect/>
          </a:stretch>
        </p:blipFill>
        <p:spPr>
          <a:xfrm>
            <a:off x="7075975" y="1836515"/>
            <a:ext cx="3683148" cy="4716684"/>
          </a:xfrm>
          <a:prstGeom prst="rect">
            <a:avLst/>
          </a:prstGeom>
        </p:spPr>
      </p:pic>
    </p:spTree>
    <p:extLst>
      <p:ext uri="{BB962C8B-B14F-4D97-AF65-F5344CB8AC3E}">
        <p14:creationId xmlns:p14="http://schemas.microsoft.com/office/powerpoint/2010/main" val="2510125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6DFC-51EC-BA4D-8006-70025B5E9CC8}"/>
              </a:ext>
            </a:extLst>
          </p:cNvPr>
          <p:cNvSpPr>
            <a:spLocks noGrp="1"/>
          </p:cNvSpPr>
          <p:nvPr>
            <p:ph type="title"/>
          </p:nvPr>
        </p:nvSpPr>
        <p:spPr>
          <a:xfrm>
            <a:off x="1154954" y="973668"/>
            <a:ext cx="9173077" cy="706964"/>
          </a:xfrm>
        </p:spPr>
        <p:txBody>
          <a:bodyPr/>
          <a:lstStyle/>
          <a:p>
            <a:r>
              <a:rPr lang="en-US" sz="4000" b="1" dirty="0">
                <a:latin typeface="Times New Roman" panose="02020603050405020304" pitchFamily="18" charset="0"/>
                <a:cs typeface="Times New Roman" panose="02020603050405020304" pitchFamily="18" charset="0"/>
              </a:rPr>
              <a:t>Digital Humanities Resources</a:t>
            </a:r>
          </a:p>
        </p:txBody>
      </p:sp>
      <p:sp>
        <p:nvSpPr>
          <p:cNvPr id="3" name="Content Placeholder 2">
            <a:extLst>
              <a:ext uri="{FF2B5EF4-FFF2-40B4-BE49-F238E27FC236}">
                <a16:creationId xmlns:a16="http://schemas.microsoft.com/office/drawing/2014/main" id="{0F6D70FC-2CF0-E647-8270-4A539A8E5330}"/>
              </a:ext>
            </a:extLst>
          </p:cNvPr>
          <p:cNvSpPr>
            <a:spLocks noGrp="1"/>
          </p:cNvSpPr>
          <p:nvPr>
            <p:ph idx="1"/>
          </p:nvPr>
        </p:nvSpPr>
        <p:spPr>
          <a:xfrm>
            <a:off x="1490234" y="2448029"/>
            <a:ext cx="3478007" cy="3545839"/>
          </a:xfrm>
        </p:spPr>
        <p:txBody>
          <a:bodyPr>
            <a:normAutofit fontScale="62500" lnSpcReduction="20000"/>
          </a:bodyPr>
          <a:lstStyle/>
          <a:p>
            <a:pPr marL="0" indent="0">
              <a:buNone/>
            </a:pPr>
            <a:r>
              <a:rPr lang="en-US" sz="20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Flash drives – AHC and CPL presentations and…</a:t>
            </a:r>
          </a:p>
          <a:p>
            <a:pPr marL="0" indent="0">
              <a:buNone/>
            </a:pP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Humanities Digital Resources Workshop List</a:t>
            </a:r>
          </a:p>
          <a:p>
            <a:endParaRPr lang="en-US" sz="3600" dirty="0">
              <a:latin typeface="Times New Roman" panose="02020603050405020304" pitchFamily="18" charset="0"/>
              <a:cs typeface="Times New Roman" panose="02020603050405020304" pitchFamily="18" charset="0"/>
            </a:endParaRPr>
          </a:p>
          <a:p>
            <a:pPr marL="457200" lvl="1" indent="0">
              <a:buNone/>
            </a:pPr>
            <a:r>
              <a:rPr lang="en-US" sz="3600" dirty="0">
                <a:solidFill>
                  <a:schemeClr val="accent5">
                    <a:lumMod val="75000"/>
                  </a:schemeClr>
                </a:solidFill>
                <a:latin typeface="Times New Roman" panose="02020603050405020304" pitchFamily="18" charset="0"/>
                <a:cs typeface="Times New Roman" panose="02020603050405020304" pitchFamily="18" charset="0"/>
              </a:rPr>
              <a:t>	</a:t>
            </a:r>
          </a:p>
          <a:p>
            <a:pPr marL="457200" lvl="1" indent="0">
              <a:buNone/>
            </a:pPr>
            <a:r>
              <a:rPr lang="en-US" sz="3100" dirty="0">
                <a:latin typeface="Times New Roman" panose="02020603050405020304" pitchFamily="18" charset="0"/>
                <a:cs typeface="Times New Roman" panose="02020603050405020304" pitchFamily="18" charset="0"/>
              </a:rPr>
              <a:t>	</a:t>
            </a:r>
          </a:p>
        </p:txBody>
      </p:sp>
      <p:sp>
        <p:nvSpPr>
          <p:cNvPr id="4" name="Footer Placeholder 3">
            <a:extLst>
              <a:ext uri="{FF2B5EF4-FFF2-40B4-BE49-F238E27FC236}">
                <a16:creationId xmlns:a16="http://schemas.microsoft.com/office/drawing/2014/main" id="{91D92D33-8781-3543-989E-1F153718C99C}"/>
              </a:ext>
            </a:extLst>
          </p:cNvPr>
          <p:cNvSpPr>
            <a:spLocks noGrp="1"/>
          </p:cNvSpPr>
          <p:nvPr>
            <p:ph type="ftr" sz="quarter" idx="11"/>
          </p:nvPr>
        </p:nvSpPr>
        <p:spPr/>
        <p:txBody>
          <a:bodyPr/>
          <a:lstStyle/>
          <a:p>
            <a:r>
              <a:rPr lang="en-US"/>
              <a:t>www.arkansashumanitiescouncil.org</a:t>
            </a:r>
            <a:endParaRPr lang="en-US" dirty="0"/>
          </a:p>
        </p:txBody>
      </p:sp>
      <p:pic>
        <p:nvPicPr>
          <p:cNvPr id="6" name="Picture 5">
            <a:extLst>
              <a:ext uri="{FF2B5EF4-FFF2-40B4-BE49-F238E27FC236}">
                <a16:creationId xmlns:a16="http://schemas.microsoft.com/office/drawing/2014/main" id="{9B8DCA43-47B1-C926-2E86-CB27C0DFBC13}"/>
              </a:ext>
            </a:extLst>
          </p:cNvPr>
          <p:cNvPicPr>
            <a:picLocks noChangeAspect="1"/>
          </p:cNvPicPr>
          <p:nvPr/>
        </p:nvPicPr>
        <p:blipFill>
          <a:blip r:embed="rId2"/>
          <a:stretch>
            <a:fillRect/>
          </a:stretch>
        </p:blipFill>
        <p:spPr>
          <a:xfrm>
            <a:off x="5842000" y="1680631"/>
            <a:ext cx="4380658" cy="5080635"/>
          </a:xfrm>
          <a:prstGeom prst="rect">
            <a:avLst/>
          </a:prstGeom>
        </p:spPr>
      </p:pic>
    </p:spTree>
    <p:extLst>
      <p:ext uri="{BB962C8B-B14F-4D97-AF65-F5344CB8AC3E}">
        <p14:creationId xmlns:p14="http://schemas.microsoft.com/office/powerpoint/2010/main" val="3516366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A580-EB2C-1126-1E62-0E8B9F230549}"/>
              </a:ext>
            </a:extLst>
          </p:cNvPr>
          <p:cNvSpPr>
            <a:spLocks noGrp="1"/>
          </p:cNvSpPr>
          <p:nvPr>
            <p:ph type="title"/>
          </p:nvPr>
        </p:nvSpPr>
        <p:spPr>
          <a:xfrm>
            <a:off x="1226074" y="664855"/>
            <a:ext cx="8761413" cy="706964"/>
          </a:xfrm>
        </p:spPr>
        <p:txBody>
          <a:bodyPr/>
          <a:lstStyle/>
          <a:p>
            <a:r>
              <a:rPr lang="en-US" b="1" dirty="0">
                <a:latin typeface="Times New Roman" panose="02020603050405020304" pitchFamily="18" charset="0"/>
                <a:cs typeface="Times New Roman" panose="02020603050405020304" pitchFamily="18" charset="0"/>
              </a:rPr>
              <a:t>Digital Humanities Resources</a:t>
            </a:r>
            <a:endParaRPr lang="en-US" dirty="0"/>
          </a:p>
        </p:txBody>
      </p:sp>
      <p:sp>
        <p:nvSpPr>
          <p:cNvPr id="4" name="Footer Placeholder 3">
            <a:extLst>
              <a:ext uri="{FF2B5EF4-FFF2-40B4-BE49-F238E27FC236}">
                <a16:creationId xmlns:a16="http://schemas.microsoft.com/office/drawing/2014/main" id="{222B162B-4D1A-6637-4662-AC5007F20397}"/>
              </a:ext>
            </a:extLst>
          </p:cNvPr>
          <p:cNvSpPr>
            <a:spLocks noGrp="1"/>
          </p:cNvSpPr>
          <p:nvPr>
            <p:ph type="ftr" sz="quarter" idx="11"/>
          </p:nvPr>
        </p:nvSpPr>
        <p:spPr/>
        <p:txBody>
          <a:bodyPr/>
          <a:lstStyle/>
          <a:p>
            <a:r>
              <a:rPr lang="en-US"/>
              <a:t>www.arkansashumanitiescouncil.org</a:t>
            </a:r>
            <a:endParaRPr lang="en-US" dirty="0"/>
          </a:p>
        </p:txBody>
      </p:sp>
      <p:pic>
        <p:nvPicPr>
          <p:cNvPr id="7" name="Content Placeholder 6">
            <a:extLst>
              <a:ext uri="{FF2B5EF4-FFF2-40B4-BE49-F238E27FC236}">
                <a16:creationId xmlns:a16="http://schemas.microsoft.com/office/drawing/2014/main" id="{8F58B324-43A6-89E4-43B0-D6D0259D2334}"/>
              </a:ext>
            </a:extLst>
          </p:cNvPr>
          <p:cNvPicPr>
            <a:picLocks noGrp="1" noChangeAspect="1"/>
          </p:cNvPicPr>
          <p:nvPr>
            <p:ph idx="1"/>
          </p:nvPr>
        </p:nvPicPr>
        <p:blipFill>
          <a:blip r:embed="rId2"/>
          <a:stretch>
            <a:fillRect/>
          </a:stretch>
        </p:blipFill>
        <p:spPr>
          <a:xfrm>
            <a:off x="4420905" y="1680632"/>
            <a:ext cx="3859795" cy="4476546"/>
          </a:xfrm>
        </p:spPr>
      </p:pic>
      <p:pic>
        <p:nvPicPr>
          <p:cNvPr id="5" name="Picture 4">
            <a:extLst>
              <a:ext uri="{FF2B5EF4-FFF2-40B4-BE49-F238E27FC236}">
                <a16:creationId xmlns:a16="http://schemas.microsoft.com/office/drawing/2014/main" id="{B69147D6-AEEA-BDBB-856A-A17E55D02160}"/>
              </a:ext>
            </a:extLst>
          </p:cNvPr>
          <p:cNvPicPr>
            <a:picLocks noChangeAspect="1"/>
          </p:cNvPicPr>
          <p:nvPr/>
        </p:nvPicPr>
        <p:blipFill>
          <a:blip r:embed="rId3"/>
          <a:stretch>
            <a:fillRect/>
          </a:stretch>
        </p:blipFill>
        <p:spPr>
          <a:xfrm>
            <a:off x="296572" y="1606479"/>
            <a:ext cx="4388870" cy="5090160"/>
          </a:xfrm>
          <a:prstGeom prst="rect">
            <a:avLst/>
          </a:prstGeom>
        </p:spPr>
      </p:pic>
      <p:pic>
        <p:nvPicPr>
          <p:cNvPr id="9" name="Picture 8">
            <a:extLst>
              <a:ext uri="{FF2B5EF4-FFF2-40B4-BE49-F238E27FC236}">
                <a16:creationId xmlns:a16="http://schemas.microsoft.com/office/drawing/2014/main" id="{C058FAFB-ECE4-E00F-679E-54FAEC2B6C75}"/>
              </a:ext>
            </a:extLst>
          </p:cNvPr>
          <p:cNvPicPr>
            <a:picLocks noChangeAspect="1"/>
          </p:cNvPicPr>
          <p:nvPr/>
        </p:nvPicPr>
        <p:blipFill>
          <a:blip r:embed="rId4"/>
          <a:stretch>
            <a:fillRect/>
          </a:stretch>
        </p:blipFill>
        <p:spPr>
          <a:xfrm>
            <a:off x="7802880" y="1691752"/>
            <a:ext cx="4183941" cy="4852486"/>
          </a:xfrm>
          <a:prstGeom prst="rect">
            <a:avLst/>
          </a:prstGeom>
        </p:spPr>
      </p:pic>
    </p:spTree>
    <p:extLst>
      <p:ext uri="{BB962C8B-B14F-4D97-AF65-F5344CB8AC3E}">
        <p14:creationId xmlns:p14="http://schemas.microsoft.com/office/powerpoint/2010/main" val="3169222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1D84-4508-DA24-ECCF-A6C0A5C3D7B2}"/>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Our Core Message</a:t>
            </a:r>
          </a:p>
        </p:txBody>
      </p:sp>
      <p:sp>
        <p:nvSpPr>
          <p:cNvPr id="3" name="Content Placeholder 2">
            <a:extLst>
              <a:ext uri="{FF2B5EF4-FFF2-40B4-BE49-F238E27FC236}">
                <a16:creationId xmlns:a16="http://schemas.microsoft.com/office/drawing/2014/main" id="{F8278C20-A1F0-CBA8-08DB-92795F7E4EFA}"/>
              </a:ext>
            </a:extLst>
          </p:cNvPr>
          <p:cNvSpPr>
            <a:spLocks noGrp="1"/>
          </p:cNvSpPr>
          <p:nvPr>
            <p:ph idx="1"/>
          </p:nvPr>
        </p:nvSpPr>
        <p:spPr>
          <a:xfrm>
            <a:off x="561110" y="2549287"/>
            <a:ext cx="6575960" cy="3693226"/>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Connect and engage Arkansans in the humanities, so that they can discover and appreciate our diverse lived experiences.</a:t>
            </a:r>
          </a:p>
          <a:p>
            <a:r>
              <a:rPr lang="en-US" sz="2400" dirty="0">
                <a:latin typeface="Times New Roman" panose="02020603050405020304" pitchFamily="18" charset="0"/>
                <a:cs typeface="Times New Roman" panose="02020603050405020304" pitchFamily="18" charset="0"/>
              </a:rPr>
              <a:t>Foster and further the humanities through educational initiatives, partnerships, programming and grant-making which include:</a:t>
            </a:r>
          </a:p>
          <a:p>
            <a:pPr lvl="2"/>
            <a:r>
              <a:rPr lang="en-US" sz="1700" dirty="0">
                <a:latin typeface="Times New Roman" panose="02020603050405020304" pitchFamily="18" charset="0"/>
                <a:cs typeface="Times New Roman" panose="02020603050405020304" pitchFamily="18" charset="0"/>
              </a:rPr>
              <a:t>Public programs, community forums, education outreach, teaching materials</a:t>
            </a:r>
          </a:p>
          <a:p>
            <a:pPr lvl="2"/>
            <a:r>
              <a:rPr lang="en-US" sz="1700" dirty="0">
                <a:latin typeface="Times New Roman" panose="02020603050405020304" pitchFamily="18" charset="0"/>
                <a:cs typeface="Times New Roman" panose="02020603050405020304" pitchFamily="18" charset="0"/>
              </a:rPr>
              <a:t>Technical assistance, grant assistance, personalized support to </a:t>
            </a:r>
            <a:r>
              <a:rPr lang="en-US" sz="1700" dirty="0" err="1">
                <a:latin typeface="Times New Roman" panose="02020603050405020304" pitchFamily="18" charset="0"/>
                <a:cs typeface="Times New Roman" panose="02020603050405020304" pitchFamily="18" charset="0"/>
              </a:rPr>
              <a:t>humanties</a:t>
            </a:r>
            <a:r>
              <a:rPr lang="en-US" sz="1700" dirty="0">
                <a:latin typeface="Times New Roman" panose="02020603050405020304" pitchFamily="18" charset="0"/>
                <a:cs typeface="Times New Roman" panose="02020603050405020304" pitchFamily="18" charset="0"/>
              </a:rPr>
              <a:t> non-profits</a:t>
            </a:r>
          </a:p>
          <a:p>
            <a:endParaRPr lang="en-US" dirty="0"/>
          </a:p>
        </p:txBody>
      </p:sp>
      <p:sp>
        <p:nvSpPr>
          <p:cNvPr id="4" name="Footer Placeholder 3">
            <a:extLst>
              <a:ext uri="{FF2B5EF4-FFF2-40B4-BE49-F238E27FC236}">
                <a16:creationId xmlns:a16="http://schemas.microsoft.com/office/drawing/2014/main" id="{D4D3C135-3514-72E7-4B2D-94C1ED4D8640}"/>
              </a:ext>
            </a:extLst>
          </p:cNvPr>
          <p:cNvSpPr>
            <a:spLocks noGrp="1"/>
          </p:cNvSpPr>
          <p:nvPr>
            <p:ph type="ftr" sz="quarter" idx="11"/>
          </p:nvPr>
        </p:nvSpPr>
        <p:spPr/>
        <p:txBody>
          <a:bodyPr/>
          <a:lstStyle/>
          <a:p>
            <a:r>
              <a:rPr lang="en-US"/>
              <a:t>www.arkansashumanitiescouncil.org</a:t>
            </a:r>
            <a:endParaRPr lang="en-US" dirty="0"/>
          </a:p>
        </p:txBody>
      </p:sp>
      <p:pic>
        <p:nvPicPr>
          <p:cNvPr id="5" name="Picture 4">
            <a:extLst>
              <a:ext uri="{FF2B5EF4-FFF2-40B4-BE49-F238E27FC236}">
                <a16:creationId xmlns:a16="http://schemas.microsoft.com/office/drawing/2014/main" id="{73FC473D-A4C3-E0E8-4B8D-1206B045DD22}"/>
              </a:ext>
            </a:extLst>
          </p:cNvPr>
          <p:cNvPicPr>
            <a:picLocks noChangeAspect="1"/>
          </p:cNvPicPr>
          <p:nvPr/>
        </p:nvPicPr>
        <p:blipFill rotWithShape="1">
          <a:blip r:embed="rId2"/>
          <a:srcRect t="14285" b="15728"/>
          <a:stretch/>
        </p:blipFill>
        <p:spPr>
          <a:xfrm>
            <a:off x="7691447" y="2965067"/>
            <a:ext cx="3682479" cy="2061794"/>
          </a:xfrm>
          <a:prstGeom prst="rect">
            <a:avLst/>
          </a:prstGeom>
        </p:spPr>
      </p:pic>
    </p:spTree>
    <p:extLst>
      <p:ext uri="{BB962C8B-B14F-4D97-AF65-F5344CB8AC3E}">
        <p14:creationId xmlns:p14="http://schemas.microsoft.com/office/powerpoint/2010/main" val="1071544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9C04-F9E4-E3D7-51C2-6C006F09DABF}"/>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Digital Humanities Resources</a:t>
            </a:r>
            <a:endParaRPr lang="en-US" dirty="0"/>
          </a:p>
        </p:txBody>
      </p:sp>
      <p:pic>
        <p:nvPicPr>
          <p:cNvPr id="6" name="Content Placeholder 5">
            <a:extLst>
              <a:ext uri="{FF2B5EF4-FFF2-40B4-BE49-F238E27FC236}">
                <a16:creationId xmlns:a16="http://schemas.microsoft.com/office/drawing/2014/main" id="{E56D99CB-4C33-3936-D19F-46D9B74648EF}"/>
              </a:ext>
            </a:extLst>
          </p:cNvPr>
          <p:cNvPicPr>
            <a:picLocks noGrp="1" noChangeAspect="1"/>
          </p:cNvPicPr>
          <p:nvPr>
            <p:ph idx="1"/>
          </p:nvPr>
        </p:nvPicPr>
        <p:blipFill>
          <a:blip r:embed="rId2"/>
          <a:stretch>
            <a:fillRect/>
          </a:stretch>
        </p:blipFill>
        <p:spPr>
          <a:xfrm>
            <a:off x="1793393" y="1860478"/>
            <a:ext cx="3621887" cy="4200599"/>
          </a:xfrm>
        </p:spPr>
      </p:pic>
      <p:sp>
        <p:nvSpPr>
          <p:cNvPr id="4" name="Footer Placeholder 3">
            <a:extLst>
              <a:ext uri="{FF2B5EF4-FFF2-40B4-BE49-F238E27FC236}">
                <a16:creationId xmlns:a16="http://schemas.microsoft.com/office/drawing/2014/main" id="{852E2387-6B9F-D254-E5C3-D629EBAB2758}"/>
              </a:ext>
            </a:extLst>
          </p:cNvPr>
          <p:cNvSpPr>
            <a:spLocks noGrp="1"/>
          </p:cNvSpPr>
          <p:nvPr>
            <p:ph type="ftr" sz="quarter" idx="11"/>
          </p:nvPr>
        </p:nvSpPr>
        <p:spPr/>
        <p:txBody>
          <a:bodyPr/>
          <a:lstStyle/>
          <a:p>
            <a:r>
              <a:rPr lang="en-US"/>
              <a:t>www.arkansashumanitiescouncil.org</a:t>
            </a:r>
            <a:endParaRPr lang="en-US" dirty="0"/>
          </a:p>
        </p:txBody>
      </p:sp>
      <p:pic>
        <p:nvPicPr>
          <p:cNvPr id="8" name="Picture 7">
            <a:extLst>
              <a:ext uri="{FF2B5EF4-FFF2-40B4-BE49-F238E27FC236}">
                <a16:creationId xmlns:a16="http://schemas.microsoft.com/office/drawing/2014/main" id="{8C023D0B-F1B2-EBC0-F434-08E148573E49}"/>
              </a:ext>
            </a:extLst>
          </p:cNvPr>
          <p:cNvPicPr>
            <a:picLocks noChangeAspect="1"/>
          </p:cNvPicPr>
          <p:nvPr/>
        </p:nvPicPr>
        <p:blipFill>
          <a:blip r:embed="rId3"/>
          <a:stretch>
            <a:fillRect/>
          </a:stretch>
        </p:blipFill>
        <p:spPr>
          <a:xfrm>
            <a:off x="6360146" y="1789358"/>
            <a:ext cx="4038461" cy="4683760"/>
          </a:xfrm>
          <a:prstGeom prst="rect">
            <a:avLst/>
          </a:prstGeom>
        </p:spPr>
      </p:pic>
    </p:spTree>
    <p:extLst>
      <p:ext uri="{BB962C8B-B14F-4D97-AF65-F5344CB8AC3E}">
        <p14:creationId xmlns:p14="http://schemas.microsoft.com/office/powerpoint/2010/main" val="3868472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8847D-D5A7-0564-D575-4762815662A4}"/>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Digital Humanities Resources</a:t>
            </a:r>
            <a:endParaRPr lang="en-US" dirty="0"/>
          </a:p>
        </p:txBody>
      </p:sp>
      <p:sp>
        <p:nvSpPr>
          <p:cNvPr id="3" name="Content Placeholder 2">
            <a:extLst>
              <a:ext uri="{FF2B5EF4-FFF2-40B4-BE49-F238E27FC236}">
                <a16:creationId xmlns:a16="http://schemas.microsoft.com/office/drawing/2014/main" id="{EE69D596-C326-7E63-D68B-600EA1EE3C32}"/>
              </a:ext>
            </a:extLst>
          </p:cNvPr>
          <p:cNvSpPr>
            <a:spLocks noGrp="1"/>
          </p:cNvSpPr>
          <p:nvPr>
            <p:ph idx="1"/>
          </p:nvPr>
        </p:nvSpPr>
        <p:spPr/>
        <p:txBody>
          <a:bodyPr>
            <a:normAutofit fontScale="77500" lnSpcReduction="20000"/>
          </a:bodyPr>
          <a:lstStyle/>
          <a:p>
            <a:r>
              <a:rPr lang="en-US" sz="3600" dirty="0">
                <a:latin typeface="Times New Roman" panose="02020603050405020304" pitchFamily="18" charset="0"/>
                <a:cs typeface="Times New Roman" panose="02020603050405020304" pitchFamily="18" charset="0"/>
              </a:rPr>
              <a:t>Highlights of a few included resources:</a:t>
            </a:r>
          </a:p>
          <a:p>
            <a:pPr lvl="1"/>
            <a:r>
              <a:rPr lang="en-US" sz="36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EdSITEment</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p>
          <a:p>
            <a:pPr lvl="1"/>
            <a:r>
              <a:rPr lang="en-US" sz="3600"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Center for Civic Education</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p>
          <a:p>
            <a:pPr lvl="1"/>
            <a:r>
              <a:rPr lang="en-US" sz="360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Roberts Library – CALS </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p>
          <a:p>
            <a:pPr lvl="1"/>
            <a:r>
              <a:rPr lang="en-US" sz="3600" dirty="0">
                <a:solidFill>
                  <a:schemeClr val="accent5">
                    <a:lumMod val="7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UA Little Rock Center for Arkansas History and Culture</a:t>
            </a:r>
            <a:r>
              <a:rPr lang="en-US" sz="3600" dirty="0">
                <a:solidFill>
                  <a:schemeClr val="accent5">
                    <a:lumMod val="75000"/>
                  </a:schemeClr>
                </a:solidFill>
                <a:latin typeface="Times New Roman" panose="02020603050405020304" pitchFamily="18" charset="0"/>
                <a:cs typeface="Times New Roman" panose="02020603050405020304" pitchFamily="18" charset="0"/>
              </a:rPr>
              <a:t>		</a:t>
            </a:r>
          </a:p>
          <a:p>
            <a:pPr lvl="1"/>
            <a:r>
              <a:rPr lang="en-US" sz="3600" dirty="0">
                <a:solidFill>
                  <a:schemeClr val="accent5">
                    <a:lumMod val="7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Arkansas Department of Education Civics Live Binder</a:t>
            </a:r>
            <a:endParaRPr lang="en-US" sz="3600" dirty="0">
              <a:solidFill>
                <a:schemeClr val="accent5">
                  <a:lumMod val="75000"/>
                </a:schemeClr>
              </a:solidFill>
              <a:latin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77A10B16-BC93-0D89-651D-532302774CAF}"/>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3918904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650F-CCAC-8748-8482-DC3F76C4C462}"/>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Digital Humanities Resources</a:t>
            </a:r>
          </a:p>
        </p:txBody>
      </p:sp>
      <p:sp>
        <p:nvSpPr>
          <p:cNvPr id="3" name="Content Placeholder 2">
            <a:extLst>
              <a:ext uri="{FF2B5EF4-FFF2-40B4-BE49-F238E27FC236}">
                <a16:creationId xmlns:a16="http://schemas.microsoft.com/office/drawing/2014/main" id="{ED96CB18-7B9A-484B-B0FC-3988C3E96B23}"/>
              </a:ext>
            </a:extLst>
          </p:cNvPr>
          <p:cNvSpPr>
            <a:spLocks noGrp="1"/>
          </p:cNvSpPr>
          <p:nvPr>
            <p:ph idx="1"/>
          </p:nvPr>
        </p:nvSpPr>
        <p:spPr>
          <a:xfrm>
            <a:off x="1154954" y="2907363"/>
            <a:ext cx="10105292" cy="3083129"/>
          </a:xfrm>
        </p:spPr>
        <p:txBody>
          <a:bodyPr>
            <a:noAutofit/>
          </a:bodyPr>
          <a:lstStyle/>
          <a:p>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Arkansas State Archives</a:t>
            </a:r>
            <a:r>
              <a:rPr lang="en-US" sz="2200" dirty="0">
                <a:solidFill>
                  <a:schemeClr val="accent5">
                    <a:lumMod val="75000"/>
                  </a:schemeClr>
                </a:solidFill>
                <a:latin typeface="Times New Roman" panose="02020603050405020304" pitchFamily="18" charset="0"/>
                <a:cs typeface="Times New Roman" panose="02020603050405020304" pitchFamily="18" charset="0"/>
              </a:rPr>
              <a:t>					      </a:t>
            </a:r>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Museum on Main Street</a:t>
            </a:r>
            <a:r>
              <a:rPr lang="en-US" sz="2200" dirty="0">
                <a:solidFill>
                  <a:schemeClr val="accent5">
                    <a:lumMod val="75000"/>
                  </a:schemeClr>
                </a:solidFill>
                <a:latin typeface="Times New Roman" panose="02020603050405020304" pitchFamily="18" charset="0"/>
                <a:cs typeface="Times New Roman" panose="02020603050405020304" pitchFamily="18" charset="0"/>
              </a:rPr>
              <a:t>	</a:t>
            </a:r>
          </a:p>
          <a:p>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PBS </a:t>
            </a:r>
            <a:r>
              <a:rPr lang="en-US" sz="2200" dirty="0">
                <a:solidFill>
                  <a:schemeClr val="accent5">
                    <a:lumMod val="75000"/>
                  </a:schemeClr>
                </a:solidFill>
                <a:latin typeface="Times New Roman" panose="02020603050405020304" pitchFamily="18" charset="0"/>
                <a:cs typeface="Times New Roman" panose="02020603050405020304" pitchFamily="18" charset="0"/>
              </a:rPr>
              <a:t>										      </a:t>
            </a:r>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National Geographic</a:t>
            </a:r>
            <a:endParaRPr lang="en-US" sz="2200" dirty="0">
              <a:solidFill>
                <a:schemeClr val="accent5">
                  <a:lumMod val="75000"/>
                </a:schemeClr>
              </a:solidFill>
              <a:latin typeface="Times New Roman" panose="02020603050405020304" pitchFamily="18" charset="0"/>
              <a:cs typeface="Times New Roman" panose="02020603050405020304" pitchFamily="18" charset="0"/>
            </a:endParaRPr>
          </a:p>
          <a:p>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Economics Arkansas </a:t>
            </a:r>
            <a:r>
              <a:rPr lang="en-US" sz="2200" dirty="0">
                <a:solidFill>
                  <a:schemeClr val="accent5">
                    <a:lumMod val="75000"/>
                  </a:schemeClr>
                </a:solidFill>
                <a:latin typeface="Times New Roman" panose="02020603050405020304" pitchFamily="18" charset="0"/>
                <a:cs typeface="Times New Roman" panose="02020603050405020304" pitchFamily="18" charset="0"/>
              </a:rPr>
              <a:t>					      </a:t>
            </a:r>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National Humanities Center</a:t>
            </a:r>
            <a:endParaRPr lang="en-US" sz="2200" dirty="0">
              <a:solidFill>
                <a:schemeClr val="accent5">
                  <a:lumMod val="75000"/>
                </a:schemeClr>
              </a:solidFill>
              <a:latin typeface="Times New Roman" panose="02020603050405020304" pitchFamily="18" charset="0"/>
              <a:cs typeface="Times New Roman" panose="02020603050405020304" pitchFamily="18" charset="0"/>
            </a:endParaRPr>
          </a:p>
          <a:p>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C-SPAN Classroom</a:t>
            </a:r>
            <a:r>
              <a:rPr lang="en-US" sz="2200" dirty="0">
                <a:solidFill>
                  <a:schemeClr val="accent5">
                    <a:lumMod val="75000"/>
                  </a:schemeClr>
                </a:solidFill>
                <a:latin typeface="Times New Roman" panose="02020603050405020304" pitchFamily="18" charset="0"/>
                <a:cs typeface="Times New Roman" panose="02020603050405020304" pitchFamily="18" charset="0"/>
              </a:rPr>
              <a:t>                                         </a:t>
            </a:r>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National Council for History Education</a:t>
            </a:r>
            <a:endParaRPr lang="en-US" sz="2200" dirty="0">
              <a:solidFill>
                <a:schemeClr val="accent5">
                  <a:lumMod val="75000"/>
                </a:schemeClr>
              </a:solidFill>
              <a:latin typeface="Times New Roman" panose="02020603050405020304" pitchFamily="18" charset="0"/>
              <a:cs typeface="Times New Roman" panose="02020603050405020304" pitchFamily="18" charset="0"/>
            </a:endParaRPr>
          </a:p>
          <a:p>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American Historical Association </a:t>
            </a:r>
            <a:r>
              <a:rPr lang="en-US" sz="2200" dirty="0">
                <a:solidFill>
                  <a:schemeClr val="accent5">
                    <a:lumMod val="75000"/>
                  </a:schemeClr>
                </a:solidFill>
                <a:latin typeface="Times New Roman" panose="02020603050405020304" pitchFamily="18" charset="0"/>
                <a:cs typeface="Times New Roman" panose="02020603050405020304" pitchFamily="18" charset="0"/>
              </a:rPr>
              <a:t>			      </a:t>
            </a:r>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Smithsonian History Explorer</a:t>
            </a:r>
            <a:endParaRPr lang="en-US" sz="2200" dirty="0">
              <a:solidFill>
                <a:schemeClr val="accent5">
                  <a:lumMod val="75000"/>
                </a:schemeClr>
              </a:solidFill>
              <a:latin typeface="Times New Roman" panose="02020603050405020304" pitchFamily="18" charset="0"/>
              <a:cs typeface="Times New Roman" panose="02020603050405020304" pitchFamily="18" charset="0"/>
            </a:endParaRPr>
          </a:p>
          <a:p>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Gilder-Lehrman Institute of American History</a:t>
            </a:r>
            <a:endParaRPr lang="en-US" sz="2200" dirty="0">
              <a:solidFill>
                <a:schemeClr val="accent5">
                  <a:lumMod val="75000"/>
                </a:schemeClr>
              </a:solidFill>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				</a:t>
            </a:r>
          </a:p>
          <a:p>
            <a:pPr marL="0" indent="0">
              <a:buNone/>
            </a:pPr>
            <a:r>
              <a:rPr lang="en-US" sz="2200" dirty="0">
                <a:latin typeface="Times New Roman" panose="02020603050405020304" pitchFamily="18" charset="0"/>
                <a:cs typeface="Times New Roman" panose="02020603050405020304" pitchFamily="18" charset="0"/>
              </a:rPr>
              <a:t>								</a:t>
            </a:r>
          </a:p>
          <a:p>
            <a:pPr marL="0" indent="0">
              <a:buNone/>
            </a:pPr>
            <a:r>
              <a:rPr lang="en-US" sz="2200" dirty="0">
                <a:latin typeface="Times New Roman" panose="02020603050405020304" pitchFamily="18" charset="0"/>
                <a:cs typeface="Times New Roman" panose="02020603050405020304" pitchFamily="18" charset="0"/>
              </a:rPr>
              <a:t>					</a:t>
            </a:r>
          </a:p>
          <a:p>
            <a:endParaRPr lang="en-US" sz="2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9646ED0-E605-2F46-8643-9FEFF19EE690}"/>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1492036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638F-3BB4-F047-8BEB-A9B3495E2E94}"/>
              </a:ext>
            </a:extLst>
          </p:cNvPr>
          <p:cNvSpPr>
            <a:spLocks noGrp="1"/>
          </p:cNvSpPr>
          <p:nvPr>
            <p:ph type="title"/>
          </p:nvPr>
        </p:nvSpPr>
        <p:spPr>
          <a:xfrm>
            <a:off x="1068007" y="619245"/>
            <a:ext cx="9256609" cy="1348449"/>
          </a:xfrm>
        </p:spPr>
        <p:txBody>
          <a:bodyPr/>
          <a:lstStyle/>
          <a:p>
            <a:r>
              <a:rPr lang="en-US" sz="4000" b="1" dirty="0">
                <a:latin typeface="Times New Roman" panose="02020603050405020304" pitchFamily="18" charset="0"/>
                <a:cs typeface="Times New Roman" panose="02020603050405020304" pitchFamily="18" charset="0"/>
              </a:rPr>
              <a:t>    Contact Us </a:t>
            </a:r>
          </a:p>
        </p:txBody>
      </p:sp>
      <p:sp>
        <p:nvSpPr>
          <p:cNvPr id="3" name="Content Placeholder 2">
            <a:extLst>
              <a:ext uri="{FF2B5EF4-FFF2-40B4-BE49-F238E27FC236}">
                <a16:creationId xmlns:a16="http://schemas.microsoft.com/office/drawing/2014/main" id="{32AB0932-F79F-1E4A-B30D-92A40234182A}"/>
              </a:ext>
            </a:extLst>
          </p:cNvPr>
          <p:cNvSpPr>
            <a:spLocks noGrp="1"/>
          </p:cNvSpPr>
          <p:nvPr>
            <p:ph idx="1"/>
          </p:nvPr>
        </p:nvSpPr>
        <p:spPr>
          <a:xfrm>
            <a:off x="1148307" y="3573400"/>
            <a:ext cx="4306629" cy="2873135"/>
          </a:xfrm>
        </p:spPr>
        <p:txBody>
          <a:bodyPr>
            <a:normAutofit/>
          </a:bodyPr>
          <a:lstStyle/>
          <a:p>
            <a:r>
              <a:rPr lang="en-US" sz="1700" b="1" dirty="0">
                <a:latin typeface="Times New Roman" panose="02020603050405020304" pitchFamily="18" charset="0"/>
                <a:cs typeface="Times New Roman" panose="02020603050405020304" pitchFamily="18" charset="0"/>
              </a:rPr>
              <a:t>Arkansas Humanities Council</a:t>
            </a:r>
          </a:p>
          <a:p>
            <a:pPr marL="0" indent="0">
              <a:buNone/>
            </a:pPr>
            <a:r>
              <a:rPr lang="en-US" sz="1700" b="1" dirty="0">
                <a:latin typeface="Times New Roman" panose="02020603050405020304" pitchFamily="18" charset="0"/>
                <a:cs typeface="Times New Roman" panose="02020603050405020304" pitchFamily="18" charset="0"/>
              </a:rPr>
              <a:t>	1400 West Markham Street, Suite 400</a:t>
            </a:r>
          </a:p>
          <a:p>
            <a:pPr marL="0" indent="0">
              <a:buNone/>
            </a:pPr>
            <a:r>
              <a:rPr lang="en-US" sz="1700" b="1" dirty="0">
                <a:latin typeface="Times New Roman" panose="02020603050405020304" pitchFamily="18" charset="0"/>
                <a:cs typeface="Times New Roman" panose="02020603050405020304" pitchFamily="18" charset="0"/>
              </a:rPr>
              <a:t>	Little Rock, AR  72201</a:t>
            </a:r>
          </a:p>
          <a:p>
            <a:r>
              <a:rPr lang="en-US" sz="1700" b="1" dirty="0">
                <a:latin typeface="Times New Roman" panose="02020603050405020304" pitchFamily="18" charset="0"/>
                <a:cs typeface="Times New Roman" panose="02020603050405020304" pitchFamily="18" charset="0"/>
              </a:rPr>
              <a:t>Phone:  501.353.0349</a:t>
            </a:r>
          </a:p>
          <a:p>
            <a:r>
              <a:rPr lang="en-US" sz="1700" b="1" dirty="0">
                <a:solidFill>
                  <a:schemeClr val="accent5">
                    <a:lumMod val="7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info@arkansashumanitiescouncil.org</a:t>
            </a:r>
            <a:endParaRPr lang="en-US" sz="1700" b="1" dirty="0">
              <a:solidFill>
                <a:schemeClr val="accent5">
                  <a:lumMod val="75000"/>
                </a:schemeClr>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Jama Best, Executive Director:  </a:t>
            </a:r>
            <a:r>
              <a:rPr lang="en-US" sz="1600" b="1"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jbest@arkansashumanitiescouncil.org</a:t>
            </a:r>
            <a:endParaRPr lang="en-US" sz="16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7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1DD705B-90F0-1942-8858-C62E23DDFF6F}"/>
              </a:ext>
            </a:extLst>
          </p:cNvPr>
          <p:cNvSpPr>
            <a:spLocks noGrp="1"/>
          </p:cNvSpPr>
          <p:nvPr>
            <p:ph type="ftr" sz="quarter" idx="11"/>
          </p:nvPr>
        </p:nvSpPr>
        <p:spPr/>
        <p:txBody>
          <a:bodyPr/>
          <a:lstStyle/>
          <a:p>
            <a:r>
              <a:rPr lang="en-US"/>
              <a:t>www.arkansashumanitiescouncil.org</a:t>
            </a:r>
            <a:endParaRPr lang="en-US" dirty="0"/>
          </a:p>
        </p:txBody>
      </p:sp>
      <p:sp>
        <p:nvSpPr>
          <p:cNvPr id="6" name="TextBox 5">
            <a:extLst>
              <a:ext uri="{FF2B5EF4-FFF2-40B4-BE49-F238E27FC236}">
                <a16:creationId xmlns:a16="http://schemas.microsoft.com/office/drawing/2014/main" id="{246D94FE-EB80-71A0-9E92-31414908E6B4}"/>
              </a:ext>
            </a:extLst>
          </p:cNvPr>
          <p:cNvSpPr txBox="1"/>
          <p:nvPr/>
        </p:nvSpPr>
        <p:spPr>
          <a:xfrm>
            <a:off x="6127488" y="2108475"/>
            <a:ext cx="5930095" cy="5416868"/>
          </a:xfrm>
          <a:prstGeom prst="rect">
            <a:avLst/>
          </a:prstGeom>
          <a:noFill/>
        </p:spPr>
        <p:txBody>
          <a:bodyPr wrap="square">
            <a:spAutoFit/>
          </a:bodyPr>
          <a:lstStyle/>
          <a:p>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Tamisha Cheatham, Coordinator for Community Engagement </a:t>
            </a:r>
            <a:r>
              <a:rPr lang="en-US" sz="1800" b="1" dirty="0">
                <a:solidFill>
                  <a:schemeClr val="accent5">
                    <a:lumMod val="7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tcheatham@arkansashumanitiescouncil.org</a:t>
            </a:r>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Katie Dailey, Chief Financial Officer:  </a:t>
            </a:r>
            <a:r>
              <a:rPr lang="en-US" sz="1800" b="1" dirty="0">
                <a:solidFill>
                  <a:schemeClr val="accent5">
                    <a:lumMod val="7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kdailey@arkansashumanitiescouncil.org</a:t>
            </a:r>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Monika Hemenway, Director, Development and Communications</a:t>
            </a:r>
          </a:p>
          <a:p>
            <a:r>
              <a:rPr lang="en-US" sz="1800" b="1" dirty="0">
                <a:solidFill>
                  <a:schemeClr val="accent5">
                    <a:lumMod val="7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mhemenway@arkansashumanitiescouncil.org</a:t>
            </a:r>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Adrienne Jones, Coordinator for Community Engagement -Special Initiatives </a:t>
            </a:r>
          </a:p>
          <a:p>
            <a:r>
              <a:rPr lang="en-US" sz="1800" b="1" dirty="0">
                <a:solidFill>
                  <a:schemeClr val="accent5">
                    <a:lumMod val="7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ajones@arkansashumanitiescouncil.org</a:t>
            </a:r>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Jamie Middleton, Program Officer for Grants and Public Programs</a:t>
            </a:r>
          </a:p>
          <a:p>
            <a:r>
              <a:rPr lang="en-US" b="1" dirty="0" err="1">
                <a:solidFill>
                  <a:schemeClr val="accent5">
                    <a:lumMod val="75000"/>
                  </a:schemeClr>
                </a:solidFill>
                <a:latin typeface="Times New Roman" panose="02020603050405020304" pitchFamily="18" charset="0"/>
                <a:cs typeface="Times New Roman" panose="02020603050405020304" pitchFamily="18" charset="0"/>
              </a:rPr>
              <a:t>jmiddleton@arkansashumanitiescouncil.org</a:t>
            </a:r>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a:p>
            <a:endParaRPr lang="en-US" sz="18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BA09F90-4115-FC54-A5B1-9C485F589BBD}"/>
              </a:ext>
            </a:extLst>
          </p:cNvPr>
          <p:cNvSpPr txBox="1"/>
          <p:nvPr/>
        </p:nvSpPr>
        <p:spPr>
          <a:xfrm>
            <a:off x="4467202" y="693304"/>
            <a:ext cx="5903711" cy="1200329"/>
          </a:xfrm>
          <a:prstGeom prst="rect">
            <a:avLst/>
          </a:prstGeom>
          <a:noFill/>
        </p:spPr>
        <p:txBody>
          <a:bodyPr wrap="square">
            <a:spAutoFit/>
          </a:bodyPr>
          <a:lstStyle/>
          <a:p>
            <a:pPr algn="ctr"/>
            <a:r>
              <a:rPr lang="en-US" sz="2400" b="1" dirty="0">
                <a:solidFill>
                  <a:schemeClr val="accent5">
                    <a:lumMod val="40000"/>
                    <a:lumOff val="60000"/>
                  </a:schemeClr>
                </a:solidFill>
                <a:latin typeface="Times New Roman" panose="02020603050405020304" pitchFamily="18" charset="0"/>
                <a:cs typeface="Times New Roman" panose="02020603050405020304" pitchFamily="18" charset="0"/>
              </a:rPr>
              <a:t>Ann Clements, Education Outreach Coordinator:</a:t>
            </a:r>
          </a:p>
          <a:p>
            <a:pPr marL="0" indent="0" algn="ctr">
              <a:buNone/>
            </a:pPr>
            <a:r>
              <a:rPr lang="en-US" sz="2400" b="1" dirty="0">
                <a:solidFill>
                  <a:schemeClr val="accent5">
                    <a:lumMod val="40000"/>
                    <a:lumOff val="60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aclements@arkansashumanitiescouncil.org</a:t>
            </a:r>
            <a:endParaRPr lang="en-US" sz="2400" b="1" dirty="0">
              <a:solidFill>
                <a:schemeClr val="accent5">
                  <a:lumMod val="40000"/>
                  <a:lumOff val="60000"/>
                </a:schemeClr>
              </a:solidFill>
              <a:latin typeface="Times New Roman" panose="02020603050405020304" pitchFamily="18" charset="0"/>
              <a:cs typeface="Times New Roman" panose="02020603050405020304" pitchFamily="18" charset="0"/>
            </a:endParaRPr>
          </a:p>
        </p:txBody>
      </p:sp>
      <p:pic>
        <p:nvPicPr>
          <p:cNvPr id="7170" name="Picture 2" descr="AHC Logo">
            <a:extLst>
              <a:ext uri="{FF2B5EF4-FFF2-40B4-BE49-F238E27FC236}">
                <a16:creationId xmlns:a16="http://schemas.microsoft.com/office/drawing/2014/main" id="{D22DE244-D4E6-ECDE-1FCA-C39A3209E5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2977" y="2319414"/>
            <a:ext cx="3602862" cy="103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383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8316207-BF5A-5E43-829F-D860559A9B7D}"/>
              </a:ext>
            </a:extLst>
          </p:cNvPr>
          <p:cNvSpPr>
            <a:spLocks noGrp="1"/>
          </p:cNvSpPr>
          <p:nvPr>
            <p:ph type="ctrTitle"/>
          </p:nvPr>
        </p:nvSpPr>
        <p:spPr>
          <a:xfrm>
            <a:off x="1359877" y="2790092"/>
            <a:ext cx="8831751" cy="2400186"/>
          </a:xfrm>
        </p:spPr>
        <p:txBody>
          <a:bodyPr/>
          <a:lstStyle/>
          <a:p>
            <a:pPr algn="ct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“The arts and humanities define who we are as a people. That is their power -- to remind us of what we each have to offer, and what we all have in common. To help us understand our history and imagine our future. To give us hope in the moments of struggle and to bring us together when nothing else will.”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Michelle Obama</a:t>
            </a:r>
            <a:endParaRPr lang="en-US" sz="2400" dirty="0"/>
          </a:p>
        </p:txBody>
      </p:sp>
      <p:pic>
        <p:nvPicPr>
          <p:cNvPr id="10" name="Picture 9">
            <a:extLst>
              <a:ext uri="{FF2B5EF4-FFF2-40B4-BE49-F238E27FC236}">
                <a16:creationId xmlns:a16="http://schemas.microsoft.com/office/drawing/2014/main" id="{D93D3A26-74E2-C142-9C09-1D226F105EFE}"/>
              </a:ext>
            </a:extLst>
          </p:cNvPr>
          <p:cNvPicPr>
            <a:picLocks noChangeAspect="1"/>
          </p:cNvPicPr>
          <p:nvPr/>
        </p:nvPicPr>
        <p:blipFill rotWithShape="1">
          <a:blip r:embed="rId2"/>
          <a:srcRect t="14285" b="15728"/>
          <a:stretch/>
        </p:blipFill>
        <p:spPr>
          <a:xfrm>
            <a:off x="4101682" y="841244"/>
            <a:ext cx="3682479" cy="1652955"/>
          </a:xfrm>
          <a:prstGeom prst="rect">
            <a:avLst/>
          </a:prstGeom>
        </p:spPr>
      </p:pic>
    </p:spTree>
    <p:extLst>
      <p:ext uri="{BB962C8B-B14F-4D97-AF65-F5344CB8AC3E}">
        <p14:creationId xmlns:p14="http://schemas.microsoft.com/office/powerpoint/2010/main" val="375849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3D10-866D-2E4D-A911-E1D9B1231F01}"/>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What are the humanities?</a:t>
            </a:r>
          </a:p>
        </p:txBody>
      </p:sp>
      <p:sp>
        <p:nvSpPr>
          <p:cNvPr id="3" name="Content Placeholder 2">
            <a:extLst>
              <a:ext uri="{FF2B5EF4-FFF2-40B4-BE49-F238E27FC236}">
                <a16:creationId xmlns:a16="http://schemas.microsoft.com/office/drawing/2014/main" id="{8A59E202-497E-DE45-83A5-F5DE16866F5A}"/>
              </a:ext>
            </a:extLst>
          </p:cNvPr>
          <p:cNvSpPr>
            <a:spLocks noGrp="1"/>
          </p:cNvSpPr>
          <p:nvPr>
            <p:ph idx="1"/>
          </p:nvPr>
        </p:nvSpPr>
        <p:spPr>
          <a:xfrm>
            <a:off x="1154954" y="2063262"/>
            <a:ext cx="8825659" cy="3956538"/>
          </a:xfrm>
        </p:spPr>
        <p:txBody>
          <a:bodyPr>
            <a:normAutofit fontScale="92500" lnSpcReduction="10000"/>
          </a:bodyPr>
          <a:lstStyle/>
          <a:p>
            <a:pPr marL="0" indent="0">
              <a:buNone/>
            </a:pPr>
            <a:endParaRPr lang="en-US" dirty="0"/>
          </a:p>
          <a:p>
            <a:pPr marL="0" indent="0">
              <a:buNone/>
            </a:pPr>
            <a:r>
              <a:rPr lang="en-US" sz="2400" dirty="0">
                <a:latin typeface="Times New Roman" panose="02020603050405020304" pitchFamily="18" charset="0"/>
                <a:cs typeface="Times New Roman" panose="02020603050405020304" pitchFamily="18" charset="0"/>
              </a:rPr>
              <a:t>"The term 'humanities' includes, but is not limited to, the study and interpretation of the following: </a:t>
            </a:r>
            <a:r>
              <a:rPr lang="en-US" sz="2400" b="1" dirty="0">
                <a:latin typeface="Times New Roman" panose="02020603050405020304" pitchFamily="18" charset="0"/>
                <a:cs typeface="Times New Roman" panose="02020603050405020304" pitchFamily="18" charset="0"/>
              </a:rPr>
              <a:t>language</a:t>
            </a:r>
            <a:r>
              <a:rPr lang="en-US" sz="2400" dirty="0">
                <a:latin typeface="Times New Roman" panose="02020603050405020304" pitchFamily="18" charset="0"/>
                <a:cs typeface="Times New Roman" panose="02020603050405020304" pitchFamily="18" charset="0"/>
              </a:rPr>
              <a:t>, both modern and classical; </a:t>
            </a:r>
            <a:r>
              <a:rPr lang="en-US" sz="2400" b="1" dirty="0">
                <a:latin typeface="Times New Roman" panose="02020603050405020304" pitchFamily="18" charset="0"/>
                <a:cs typeface="Times New Roman" panose="02020603050405020304" pitchFamily="18" charset="0"/>
              </a:rPr>
              <a:t>linguistics</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literature;</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history</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jurisprudence</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philosophy</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archaeology</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comparative religion</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ethics</a:t>
            </a:r>
            <a:r>
              <a:rPr lang="en-US" sz="2400" dirty="0">
                <a:latin typeface="Times New Roman" panose="02020603050405020304" pitchFamily="18" charset="0"/>
                <a:cs typeface="Times New Roman" panose="02020603050405020304" pitchFamily="18" charset="0"/>
              </a:rPr>
              <a:t>; the </a:t>
            </a:r>
            <a:r>
              <a:rPr lang="en-US" sz="2400" b="1" dirty="0">
                <a:latin typeface="Times New Roman" panose="02020603050405020304" pitchFamily="18" charset="0"/>
                <a:cs typeface="Times New Roman" panose="02020603050405020304" pitchFamily="18" charset="0"/>
              </a:rPr>
              <a:t>history, criticism and theory of the arts</a:t>
            </a:r>
            <a:r>
              <a:rPr lang="en-US" sz="2400" dirty="0">
                <a:latin typeface="Times New Roman" panose="02020603050405020304" pitchFamily="18" charset="0"/>
                <a:cs typeface="Times New Roman" panose="02020603050405020304" pitchFamily="18" charset="0"/>
              </a:rPr>
              <a:t>; those aspects of the </a:t>
            </a:r>
            <a:r>
              <a:rPr lang="en-US" sz="2400" b="1" dirty="0">
                <a:latin typeface="Times New Roman" panose="02020603050405020304" pitchFamily="18" charset="0"/>
                <a:cs typeface="Times New Roman" panose="02020603050405020304" pitchFamily="18" charset="0"/>
              </a:rPr>
              <a:t>social sciences </a:t>
            </a:r>
            <a:r>
              <a:rPr lang="en-US" sz="2400" dirty="0">
                <a:latin typeface="Times New Roman" panose="02020603050405020304" pitchFamily="18" charset="0"/>
                <a:cs typeface="Times New Roman" panose="02020603050405020304" pitchFamily="18" charset="0"/>
              </a:rPr>
              <a:t>which have humanistic content and employ humanistic methods; and the study and application of the humanities to the </a:t>
            </a:r>
            <a:r>
              <a:rPr lang="en-US" sz="2400" b="1" dirty="0">
                <a:latin typeface="Times New Roman" panose="02020603050405020304" pitchFamily="18" charset="0"/>
                <a:cs typeface="Times New Roman" panose="02020603050405020304" pitchFamily="18" charset="0"/>
              </a:rPr>
              <a:t>human environment </a:t>
            </a:r>
            <a:r>
              <a:rPr lang="en-US" sz="2400" dirty="0">
                <a:latin typeface="Times New Roman" panose="02020603050405020304" pitchFamily="18" charset="0"/>
                <a:cs typeface="Times New Roman" panose="02020603050405020304" pitchFamily="18" charset="0"/>
              </a:rPr>
              <a:t>with particular attention to reflecting our diverse </a:t>
            </a:r>
            <a:r>
              <a:rPr lang="en-US" sz="2400" b="1" dirty="0">
                <a:latin typeface="Times New Roman" panose="02020603050405020304" pitchFamily="18" charset="0"/>
                <a:cs typeface="Times New Roman" panose="02020603050405020304" pitchFamily="18" charset="0"/>
              </a:rPr>
              <a:t>heritage, traditions, and history </a:t>
            </a:r>
            <a:r>
              <a:rPr lang="en-US" sz="2400" dirty="0">
                <a:latin typeface="Times New Roman" panose="02020603050405020304" pitchFamily="18" charset="0"/>
                <a:cs typeface="Times New Roman" panose="02020603050405020304" pitchFamily="18" charset="0"/>
              </a:rPr>
              <a:t>and to the relevance of the humanities to the </a:t>
            </a:r>
            <a:r>
              <a:rPr lang="en-US" sz="2400" b="1" dirty="0">
                <a:latin typeface="Times New Roman" panose="02020603050405020304" pitchFamily="18" charset="0"/>
                <a:cs typeface="Times New Roman" panose="02020603050405020304" pitchFamily="18" charset="0"/>
              </a:rPr>
              <a:t>current conditions of national life</a:t>
            </a:r>
            <a:r>
              <a:rPr lang="en-US" sz="2400" dirty="0">
                <a:latin typeface="Times New Roman" panose="02020603050405020304" pitchFamily="18" charset="0"/>
                <a:cs typeface="Times New Roman" panose="02020603050405020304" pitchFamily="18" charset="0"/>
              </a:rPr>
              <a:t>.”</a:t>
            </a:r>
          </a:p>
          <a:p>
            <a:pPr marL="0" indent="0">
              <a:buNone/>
            </a:pP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--National Foundation on the Arts and the Humanities Act, 1965, as amended</a:t>
            </a:r>
          </a:p>
          <a:p>
            <a:endParaRPr lang="en-US" dirty="0"/>
          </a:p>
        </p:txBody>
      </p:sp>
      <p:sp>
        <p:nvSpPr>
          <p:cNvPr id="4" name="Footer Placeholder 3">
            <a:extLst>
              <a:ext uri="{FF2B5EF4-FFF2-40B4-BE49-F238E27FC236}">
                <a16:creationId xmlns:a16="http://schemas.microsoft.com/office/drawing/2014/main" id="{9DC40EE9-0F2E-6C44-B98D-716824A8738D}"/>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131356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7188-DD62-4547-9AC0-644863E6CB87}"/>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Or to put it another way…</a:t>
            </a:r>
          </a:p>
        </p:txBody>
      </p:sp>
      <p:sp>
        <p:nvSpPr>
          <p:cNvPr id="3" name="Content Placeholder 2">
            <a:extLst>
              <a:ext uri="{FF2B5EF4-FFF2-40B4-BE49-F238E27FC236}">
                <a16:creationId xmlns:a16="http://schemas.microsoft.com/office/drawing/2014/main" id="{A0F1E1DB-C8D0-F44D-BF7C-1497EB0314AA}"/>
              </a:ext>
            </a:extLst>
          </p:cNvPr>
          <p:cNvSpPr>
            <a:spLocks noGrp="1"/>
          </p:cNvSpPr>
          <p:nvPr>
            <p:ph idx="1"/>
          </p:nvPr>
        </p:nvSpPr>
        <p:spPr>
          <a:xfrm>
            <a:off x="463171" y="2644854"/>
            <a:ext cx="4534646" cy="3229709"/>
          </a:xfrm>
        </p:spPr>
        <p:txBody>
          <a:bodyPr>
            <a:normAutofit fontScale="85000" lnSpcReduction="20000"/>
          </a:bodyPr>
          <a:lstStyle/>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“Through the work of humanities scholars, we learn about the values of different cultures, about what goes into making a work of art, about how history is made. The humanities preserve the great accomplishments of the past, help us understand the world we live in, and give us tools to imagine the future.”</a:t>
            </a:r>
          </a:p>
          <a:p>
            <a:pPr marL="0" indent="0" algn="ctr">
              <a:buNone/>
            </a:pPr>
            <a:r>
              <a:rPr lang="en-US" sz="2400" dirty="0">
                <a:latin typeface="Times New Roman" panose="02020603050405020304" pitchFamily="18" charset="0"/>
                <a:cs typeface="Times New Roman" panose="02020603050405020304" pitchFamily="18" charset="0"/>
              </a:rPr>
              <a:t>							</a:t>
            </a:r>
          </a:p>
          <a:p>
            <a:pPr marL="0" indent="0" algn="ctr">
              <a:buNone/>
            </a:pPr>
            <a:r>
              <a:rPr lang="en-US" sz="2400" dirty="0">
                <a:latin typeface="Times New Roman" panose="02020603050405020304" pitchFamily="18" charset="0"/>
                <a:cs typeface="Times New Roman" panose="02020603050405020304" pitchFamily="18" charset="0"/>
              </a:rPr>
              <a:t>---Stanford Humanities Center</a:t>
            </a:r>
          </a:p>
          <a:p>
            <a:pPr marL="0" indent="0" algn="ctr">
              <a:buNone/>
            </a:pPr>
            <a:endParaRPr lang="en-US" sz="3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D2529519-E92E-7A4C-A519-7AD566A6E9DC}"/>
              </a:ext>
            </a:extLst>
          </p:cNvPr>
          <p:cNvSpPr>
            <a:spLocks noGrp="1"/>
          </p:cNvSpPr>
          <p:nvPr>
            <p:ph type="ftr" sz="quarter" idx="11"/>
          </p:nvPr>
        </p:nvSpPr>
        <p:spPr/>
        <p:txBody>
          <a:bodyPr/>
          <a:lstStyle/>
          <a:p>
            <a:r>
              <a:rPr lang="en-US"/>
              <a:t>www.arkansashumanitiescouncil.org</a:t>
            </a:r>
            <a:endParaRPr lang="en-US" dirty="0"/>
          </a:p>
        </p:txBody>
      </p:sp>
      <p:sp>
        <p:nvSpPr>
          <p:cNvPr id="5" name="Content Placeholder 2">
            <a:extLst>
              <a:ext uri="{FF2B5EF4-FFF2-40B4-BE49-F238E27FC236}">
                <a16:creationId xmlns:a16="http://schemas.microsoft.com/office/drawing/2014/main" id="{2E706E4C-4D65-8F6C-E6EB-B45B132F3E96}"/>
              </a:ext>
            </a:extLst>
          </p:cNvPr>
          <p:cNvSpPr txBox="1">
            <a:spLocks/>
          </p:cNvSpPr>
          <p:nvPr/>
        </p:nvSpPr>
        <p:spPr>
          <a:xfrm>
            <a:off x="5960533" y="3109220"/>
            <a:ext cx="5106894" cy="2300979"/>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n-US" sz="3200" dirty="0">
                <a:latin typeface="Times New Roman" panose="02020603050405020304" pitchFamily="18" charset="0"/>
                <a:cs typeface="Times New Roman" panose="02020603050405020304" pitchFamily="18" charset="0"/>
              </a:rPr>
              <a:t>“The humanities are the stories, the ideas, and the words that help us make sense of our lives and our world. The humanities introduce us to people we have never met, places we have never visited, and ideas that may have never crossed our minds.”</a:t>
            </a:r>
          </a:p>
          <a:p>
            <a:pPr marL="0" indent="0" algn="ctr">
              <a:buFont typeface="Wingdings 3" charset="2"/>
              <a:buNone/>
            </a:pPr>
            <a:r>
              <a:rPr lang="en-US" sz="3200" dirty="0">
                <a:latin typeface="Times New Roman" panose="02020603050405020304" pitchFamily="18" charset="0"/>
                <a:cs typeface="Times New Roman" panose="02020603050405020304" pitchFamily="18" charset="0"/>
              </a:rPr>
              <a:t>								</a:t>
            </a:r>
          </a:p>
          <a:p>
            <a:pPr marL="0" indent="0" algn="ctr">
              <a:buFont typeface="Wingdings 3" charset="2"/>
              <a:buNone/>
            </a:pPr>
            <a:r>
              <a:rPr lang="en-US" sz="3200" dirty="0">
                <a:latin typeface="Times New Roman" panose="02020603050405020304" pitchFamily="18" charset="0"/>
                <a:cs typeface="Times New Roman" panose="02020603050405020304" pitchFamily="18" charset="0"/>
              </a:rPr>
              <a:t>---Ohio Humanities Council</a:t>
            </a:r>
          </a:p>
          <a:p>
            <a:pPr marL="0" indent="0" algn="ctr">
              <a:buFont typeface="Wingdings 3" charset="2"/>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319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A0513-8279-9845-8248-74965191E811}"/>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Why Do Definitions Matter?</a:t>
            </a:r>
          </a:p>
        </p:txBody>
      </p:sp>
      <p:sp>
        <p:nvSpPr>
          <p:cNvPr id="3" name="Content Placeholder 2">
            <a:extLst>
              <a:ext uri="{FF2B5EF4-FFF2-40B4-BE49-F238E27FC236}">
                <a16:creationId xmlns:a16="http://schemas.microsoft.com/office/drawing/2014/main" id="{57A67E5D-223C-7547-BC24-DD518D3796C0}"/>
              </a:ext>
            </a:extLst>
          </p:cNvPr>
          <p:cNvSpPr>
            <a:spLocks noGrp="1"/>
          </p:cNvSpPr>
          <p:nvPr>
            <p:ph idx="1"/>
          </p:nvPr>
        </p:nvSpPr>
        <p:spPr>
          <a:xfrm>
            <a:off x="817800" y="2230146"/>
            <a:ext cx="5616867" cy="4272254"/>
          </a:xfrm>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There are many different academic definitions of the humanities. Definitions only matter when you are requesting funds.  </a:t>
            </a:r>
          </a:p>
          <a:p>
            <a:r>
              <a:rPr lang="en-US" sz="2400" dirty="0">
                <a:latin typeface="Times New Roman" panose="02020603050405020304" pitchFamily="18" charset="0"/>
                <a:cs typeface="Times New Roman" panose="02020603050405020304" pitchFamily="18" charset="0"/>
              </a:rPr>
              <a:t>Grant guidelines set by NEH that, surprise, guide applicants with criteria that must be met. If you want the money, you have to follow the guidelines and definitions. </a:t>
            </a:r>
          </a:p>
          <a:p>
            <a:endParaRPr lang="en-US" sz="2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A9A7877-22A3-CF4B-9E89-8FB92677173E}"/>
              </a:ext>
            </a:extLst>
          </p:cNvPr>
          <p:cNvSpPr>
            <a:spLocks noGrp="1"/>
          </p:cNvSpPr>
          <p:nvPr>
            <p:ph type="ftr" sz="quarter" idx="11"/>
          </p:nvPr>
        </p:nvSpPr>
        <p:spPr>
          <a:xfrm>
            <a:off x="537663" y="6391838"/>
            <a:ext cx="3859795" cy="304801"/>
          </a:xfrm>
        </p:spPr>
        <p:txBody>
          <a:bodyPr/>
          <a:lstStyle/>
          <a:p>
            <a:r>
              <a:rPr lang="en-US" dirty="0" err="1"/>
              <a:t>www.arkansashumanitiescouncil.org</a:t>
            </a:r>
            <a:endParaRPr lang="en-US" dirty="0"/>
          </a:p>
        </p:txBody>
      </p:sp>
      <p:pic>
        <p:nvPicPr>
          <p:cNvPr id="4098" name="Picture 2" descr="Make It Rain Money GIF by Desiigner - Find &amp; Share on GIPHY">
            <a:extLst>
              <a:ext uri="{FF2B5EF4-FFF2-40B4-BE49-F238E27FC236}">
                <a16:creationId xmlns:a16="http://schemas.microsoft.com/office/drawing/2014/main" id="{CFFF5FD6-0C50-7412-613A-4EB6A5F5D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004" y="1699365"/>
            <a:ext cx="4990333" cy="499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130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00095-499B-F7F8-FC54-200FBDBB4359}"/>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Types of Funded Programs </a:t>
            </a:r>
          </a:p>
        </p:txBody>
      </p:sp>
      <p:sp>
        <p:nvSpPr>
          <p:cNvPr id="3" name="Content Placeholder 2">
            <a:extLst>
              <a:ext uri="{FF2B5EF4-FFF2-40B4-BE49-F238E27FC236}">
                <a16:creationId xmlns:a16="http://schemas.microsoft.com/office/drawing/2014/main" id="{865D83DB-97C7-9E82-2161-0FA463DF230F}"/>
              </a:ext>
            </a:extLst>
          </p:cNvPr>
          <p:cNvSpPr>
            <a:spLocks noGrp="1"/>
          </p:cNvSpPr>
          <p:nvPr>
            <p:ph idx="1"/>
          </p:nvPr>
        </p:nvSpPr>
        <p:spPr>
          <a:xfrm>
            <a:off x="1154954" y="1998134"/>
            <a:ext cx="8825659" cy="4140200"/>
          </a:xfrm>
        </p:spPr>
        <p:txBody>
          <a:bodyPr>
            <a:normAutofit fontScale="77500" lnSpcReduction="20000"/>
          </a:bodyPr>
          <a:lstStyle/>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Seven Different Grants – each fund a specific type of program or project </a:t>
            </a:r>
          </a:p>
          <a:p>
            <a:r>
              <a:rPr lang="en-US" sz="2400" dirty="0">
                <a:latin typeface="Times New Roman" panose="02020603050405020304" pitchFamily="18" charset="0"/>
                <a:cs typeface="Times New Roman" panose="02020603050405020304" pitchFamily="18" charset="0"/>
              </a:rPr>
              <a:t>Additional Specialty Grants as Funds Allow</a:t>
            </a:r>
          </a:p>
          <a:p>
            <a:r>
              <a:rPr lang="en-US" sz="2400" dirty="0">
                <a:latin typeface="Times New Roman" panose="02020603050405020304" pitchFamily="18" charset="0"/>
                <a:cs typeface="Times New Roman" panose="02020603050405020304" pitchFamily="18" charset="0"/>
              </a:rPr>
              <a:t>YES to </a:t>
            </a:r>
            <a:r>
              <a:rPr lang="en-US" sz="2400" b="1" dirty="0">
                <a:latin typeface="Times New Roman" panose="02020603050405020304" pitchFamily="18" charset="0"/>
                <a:cs typeface="Times New Roman" panose="02020603050405020304" pitchFamily="18" charset="0"/>
              </a:rPr>
              <a:t>public programs, lecture and discussion series, exhibits, publications, podcasts, documentaries, historical markers, historical research and other innovative humanities based projects; including classroom humanities projects.</a:t>
            </a:r>
          </a:p>
          <a:p>
            <a:r>
              <a:rPr lang="en-US" sz="2400" dirty="0">
                <a:latin typeface="Times New Roman" panose="02020603050405020304" pitchFamily="18" charset="0"/>
                <a:cs typeface="Times New Roman" panose="02020603050405020304" pitchFamily="18" charset="0"/>
              </a:rPr>
              <a:t>Not allowed </a:t>
            </a:r>
          </a:p>
          <a:p>
            <a:pPr marL="0" indent="0">
              <a:buNone/>
            </a:pPr>
            <a:r>
              <a:rPr lang="en-US"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Social, religious or political action programs that advocate a specific point of view</a:t>
            </a:r>
          </a:p>
          <a:p>
            <a:pPr marL="914400" lvl="2" indent="0">
              <a:buNone/>
            </a:pPr>
            <a:r>
              <a:rPr lang="en-US" sz="2200" dirty="0">
                <a:latin typeface="Times New Roman" panose="02020603050405020304" pitchFamily="18" charset="0"/>
                <a:cs typeface="Times New Roman" panose="02020603050405020304" pitchFamily="18" charset="0"/>
              </a:rPr>
              <a:t>Projects primarily intended to promote an organization or its programs</a:t>
            </a:r>
          </a:p>
          <a:p>
            <a:pPr marL="914400" lvl="2" indent="0">
              <a:buNone/>
            </a:pPr>
            <a:r>
              <a:rPr lang="en-US" sz="2200" dirty="0">
                <a:latin typeface="Times New Roman" panose="02020603050405020304" pitchFamily="18" charset="0"/>
                <a:cs typeface="Times New Roman" panose="02020603050405020304" pitchFamily="18" charset="0"/>
              </a:rPr>
              <a:t>Fundraising, international or non-economy domestic travel, meals or entertainment</a:t>
            </a:r>
          </a:p>
          <a:p>
            <a:pPr marL="914400" lvl="2" indent="0">
              <a:buNone/>
            </a:pPr>
            <a:r>
              <a:rPr lang="en-US" sz="2200" dirty="0">
                <a:latin typeface="Times New Roman" panose="02020603050405020304" pitchFamily="18" charset="0"/>
                <a:cs typeface="Times New Roman" panose="02020603050405020304" pitchFamily="18" charset="0"/>
              </a:rPr>
              <a:t>Creative or performing arts, STEM projects</a:t>
            </a:r>
          </a:p>
          <a:p>
            <a:pPr marL="914400" lvl="2" indent="0">
              <a:buNone/>
            </a:pPr>
            <a:r>
              <a:rPr lang="en-US" sz="2200" dirty="0">
                <a:latin typeface="Times New Roman" panose="02020603050405020304" pitchFamily="18" charset="0"/>
                <a:cs typeface="Times New Roman" panose="02020603050405020304" pitchFamily="18" charset="0"/>
              </a:rPr>
              <a:t>Grants for personal projects, fellowships or scholarships</a:t>
            </a:r>
            <a:endParaRPr lang="en-US" dirty="0"/>
          </a:p>
        </p:txBody>
      </p:sp>
      <p:sp>
        <p:nvSpPr>
          <p:cNvPr id="4" name="Footer Placeholder 3">
            <a:extLst>
              <a:ext uri="{FF2B5EF4-FFF2-40B4-BE49-F238E27FC236}">
                <a16:creationId xmlns:a16="http://schemas.microsoft.com/office/drawing/2014/main" id="{8F99744B-0B51-2DFD-37CA-6F6643934D44}"/>
              </a:ext>
            </a:extLst>
          </p:cNvPr>
          <p:cNvSpPr>
            <a:spLocks noGrp="1"/>
          </p:cNvSpPr>
          <p:nvPr>
            <p:ph type="ftr" sz="quarter" idx="11"/>
          </p:nvPr>
        </p:nvSpPr>
        <p:spPr/>
        <p:txBody>
          <a:bodyPr/>
          <a:lstStyle/>
          <a:p>
            <a:r>
              <a:rPr lang="en-US"/>
              <a:t>www.arkansashumanitiescouncil.org</a:t>
            </a:r>
            <a:endParaRPr lang="en-US" dirty="0"/>
          </a:p>
        </p:txBody>
      </p:sp>
    </p:spTree>
    <p:extLst>
      <p:ext uri="{BB962C8B-B14F-4D97-AF65-F5344CB8AC3E}">
        <p14:creationId xmlns:p14="http://schemas.microsoft.com/office/powerpoint/2010/main" val="1907726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1353-27A0-CC4C-9D5A-191814190E61}"/>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AHC Education Grants</a:t>
            </a:r>
          </a:p>
        </p:txBody>
      </p:sp>
      <p:sp>
        <p:nvSpPr>
          <p:cNvPr id="3" name="Content Placeholder 2">
            <a:extLst>
              <a:ext uri="{FF2B5EF4-FFF2-40B4-BE49-F238E27FC236}">
                <a16:creationId xmlns:a16="http://schemas.microsoft.com/office/drawing/2014/main" id="{7702A601-755E-764C-B55E-68227F30097A}"/>
              </a:ext>
            </a:extLst>
          </p:cNvPr>
          <p:cNvSpPr>
            <a:spLocks noGrp="1"/>
          </p:cNvSpPr>
          <p:nvPr>
            <p:ph idx="1"/>
          </p:nvPr>
        </p:nvSpPr>
        <p:spPr>
          <a:xfrm>
            <a:off x="125809" y="2375798"/>
            <a:ext cx="5593278" cy="4016040"/>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Three different grants support teachers in preparing students for life-long humanities engagement and learning, along with providing grants for professional development. </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2 types of REACH grants, the Arkansas State Park Field Trip grants, and additional specialty grants, as funding allows</a:t>
            </a:r>
          </a:p>
        </p:txBody>
      </p:sp>
      <p:sp>
        <p:nvSpPr>
          <p:cNvPr id="4" name="Footer Placeholder 3">
            <a:extLst>
              <a:ext uri="{FF2B5EF4-FFF2-40B4-BE49-F238E27FC236}">
                <a16:creationId xmlns:a16="http://schemas.microsoft.com/office/drawing/2014/main" id="{C70D1335-1BA6-E24F-B85A-C50C24E5CF67}"/>
              </a:ext>
            </a:extLst>
          </p:cNvPr>
          <p:cNvSpPr>
            <a:spLocks noGrp="1"/>
          </p:cNvSpPr>
          <p:nvPr>
            <p:ph type="ftr" sz="quarter" idx="11"/>
          </p:nvPr>
        </p:nvSpPr>
        <p:spPr/>
        <p:txBody>
          <a:bodyPr/>
          <a:lstStyle/>
          <a:p>
            <a:r>
              <a:rPr lang="en-US" dirty="0" err="1"/>
              <a:t>www.arkansashumanitiescouncil.org</a:t>
            </a:r>
            <a:endParaRPr lang="en-US" dirty="0"/>
          </a:p>
        </p:txBody>
      </p:sp>
      <p:pic>
        <p:nvPicPr>
          <p:cNvPr id="6" name="Picture 5">
            <a:extLst>
              <a:ext uri="{FF2B5EF4-FFF2-40B4-BE49-F238E27FC236}">
                <a16:creationId xmlns:a16="http://schemas.microsoft.com/office/drawing/2014/main" id="{CD97F21D-6E74-4BCB-FC8D-6B0BEF95DFD3}"/>
              </a:ext>
            </a:extLst>
          </p:cNvPr>
          <p:cNvPicPr>
            <a:picLocks noChangeAspect="1"/>
          </p:cNvPicPr>
          <p:nvPr/>
        </p:nvPicPr>
        <p:blipFill>
          <a:blip r:embed="rId3"/>
          <a:stretch>
            <a:fillRect/>
          </a:stretch>
        </p:blipFill>
        <p:spPr>
          <a:xfrm>
            <a:off x="5495815" y="2792486"/>
            <a:ext cx="6696184" cy="1802663"/>
          </a:xfrm>
          <a:prstGeom prst="rect">
            <a:avLst/>
          </a:prstGeom>
        </p:spPr>
      </p:pic>
      <p:sp>
        <p:nvSpPr>
          <p:cNvPr id="7" name="TextBox 6">
            <a:extLst>
              <a:ext uri="{FF2B5EF4-FFF2-40B4-BE49-F238E27FC236}">
                <a16:creationId xmlns:a16="http://schemas.microsoft.com/office/drawing/2014/main" id="{46316539-F7D5-2C44-D45F-9A42288DF9B3}"/>
              </a:ext>
            </a:extLst>
          </p:cNvPr>
          <p:cNvSpPr txBox="1"/>
          <p:nvPr/>
        </p:nvSpPr>
        <p:spPr>
          <a:xfrm>
            <a:off x="5807980" y="4684003"/>
            <a:ext cx="6071855"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Arkansas Humanities Council recognizes the important role of educators in helping K-12 students learn to use the humanities to understand their world and to communicate their worldview to others.</a:t>
            </a:r>
          </a:p>
        </p:txBody>
      </p:sp>
    </p:spTree>
    <p:extLst>
      <p:ext uri="{BB962C8B-B14F-4D97-AF65-F5344CB8AC3E}">
        <p14:creationId xmlns:p14="http://schemas.microsoft.com/office/powerpoint/2010/main" val="3893279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5721-A63D-E14C-8DC4-69B1E050E6B9}"/>
              </a:ext>
            </a:extLst>
          </p:cNvPr>
          <p:cNvSpPr>
            <a:spLocks noGrp="1"/>
          </p:cNvSpPr>
          <p:nvPr>
            <p:ph type="title"/>
          </p:nvPr>
        </p:nvSpPr>
        <p:spPr/>
        <p:txBody>
          <a:bodyPr/>
          <a:lstStyle/>
          <a:p>
            <a:r>
              <a:rPr lang="en-US" sz="4000" b="1" dirty="0">
                <a:latin typeface="Times New Roman" panose="02020603050405020304" pitchFamily="18" charset="0"/>
                <a:cs typeface="Times New Roman" panose="02020603050405020304" pitchFamily="18" charset="0"/>
              </a:rPr>
              <a:t>How to Apply for Grants</a:t>
            </a:r>
          </a:p>
        </p:txBody>
      </p:sp>
      <p:sp>
        <p:nvSpPr>
          <p:cNvPr id="3" name="Content Placeholder 2">
            <a:extLst>
              <a:ext uri="{FF2B5EF4-FFF2-40B4-BE49-F238E27FC236}">
                <a16:creationId xmlns:a16="http://schemas.microsoft.com/office/drawing/2014/main" id="{CF9FE7D9-B269-204A-B024-D452CE5764FC}"/>
              </a:ext>
            </a:extLst>
          </p:cNvPr>
          <p:cNvSpPr>
            <a:spLocks noGrp="1"/>
          </p:cNvSpPr>
          <p:nvPr>
            <p:ph idx="1"/>
          </p:nvPr>
        </p:nvSpPr>
        <p:spPr>
          <a:xfrm>
            <a:off x="406400" y="2201333"/>
            <a:ext cx="6517542" cy="4190505"/>
          </a:xfrm>
        </p:spPr>
        <p:txBody>
          <a:bodyPr>
            <a:noAutofit/>
          </a:bodyPr>
          <a:lstStyle/>
          <a:p>
            <a:r>
              <a:rPr lang="en-US" sz="2200" dirty="0">
                <a:latin typeface="Times New Roman" panose="02020603050405020304" pitchFamily="18" charset="0"/>
                <a:cs typeface="Times New Roman" panose="02020603050405020304" pitchFamily="18" charset="0"/>
              </a:rPr>
              <a:t>Visit our website: </a:t>
            </a:r>
            <a:r>
              <a:rPr lang="en-US" sz="2200" dirty="0">
                <a:solidFill>
                  <a:schemeClr val="accent5">
                    <a:lumMod val="7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www.arkansashumanitiescouncil.org</a:t>
            </a:r>
            <a:endParaRPr lang="en-US" sz="2200" dirty="0">
              <a:solidFill>
                <a:schemeClr val="accent5">
                  <a:lumMod val="75000"/>
                </a:schemeClr>
              </a:solidFill>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Link to create </a:t>
            </a:r>
            <a:r>
              <a:rPr lang="en-US" sz="2200" dirty="0" err="1">
                <a:latin typeface="Times New Roman" panose="02020603050405020304" pitchFamily="18" charset="0"/>
                <a:cs typeface="Times New Roman" panose="02020603050405020304" pitchFamily="18" charset="0"/>
              </a:rPr>
              <a:t>Foundant</a:t>
            </a:r>
            <a:r>
              <a:rPr lang="en-US" sz="2200" dirty="0">
                <a:latin typeface="Times New Roman" panose="02020603050405020304" pitchFamily="18" charset="0"/>
                <a:cs typeface="Times New Roman" panose="02020603050405020304" pitchFamily="18" charset="0"/>
              </a:rPr>
              <a:t> account on AHC website</a:t>
            </a:r>
          </a:p>
          <a:p>
            <a:r>
              <a:rPr lang="en-US" sz="2200" dirty="0">
                <a:latin typeface="Times New Roman" panose="02020603050405020304" pitchFamily="18" charset="0"/>
                <a:cs typeface="Times New Roman" panose="02020603050405020304" pitchFamily="18" charset="0"/>
              </a:rPr>
              <a:t>Application and grant management are online on </a:t>
            </a:r>
            <a:r>
              <a:rPr lang="en-US" sz="2200" dirty="0" err="1">
                <a:latin typeface="Times New Roman" panose="02020603050405020304" pitchFamily="18" charset="0"/>
                <a:cs typeface="Times New Roman" panose="02020603050405020304" pitchFamily="18" charset="0"/>
              </a:rPr>
              <a:t>Foundant</a:t>
            </a:r>
            <a:r>
              <a:rPr lang="en-US" sz="2200" dirty="0">
                <a:latin typeface="Times New Roman" panose="02020603050405020304" pitchFamily="18" charset="0"/>
                <a:cs typeface="Times New Roman" panose="02020603050405020304" pitchFamily="18" charset="0"/>
              </a:rPr>
              <a:t> platform</a:t>
            </a:r>
          </a:p>
          <a:p>
            <a:r>
              <a:rPr lang="en-US" sz="2200" dirty="0">
                <a:latin typeface="Times New Roman" panose="02020603050405020304" pitchFamily="18" charset="0"/>
                <a:cs typeface="Times New Roman" panose="02020603050405020304" pitchFamily="18" charset="0"/>
              </a:rPr>
              <a:t>Fill out and submit your application</a:t>
            </a:r>
          </a:p>
          <a:p>
            <a:r>
              <a:rPr lang="en-US" sz="2200" dirty="0">
                <a:latin typeface="Times New Roman" panose="02020603050405020304" pitchFamily="18" charset="0"/>
                <a:cs typeface="Times New Roman" panose="02020603050405020304" pitchFamily="18" charset="0"/>
              </a:rPr>
              <a:t>What happens after you apply? Review Process</a:t>
            </a:r>
          </a:p>
          <a:p>
            <a:r>
              <a:rPr lang="en-US" sz="2200" dirty="0">
                <a:latin typeface="Times New Roman" panose="02020603050405020304" pitchFamily="18" charset="0"/>
                <a:cs typeface="Times New Roman" panose="02020603050405020304" pitchFamily="18" charset="0"/>
              </a:rPr>
              <a:t>Your grant application is approved! What now?</a:t>
            </a:r>
          </a:p>
          <a:p>
            <a:r>
              <a:rPr lang="en-US" sz="2200" dirty="0">
                <a:latin typeface="Times New Roman" panose="02020603050405020304" pitchFamily="18" charset="0"/>
                <a:cs typeface="Times New Roman" panose="02020603050405020304" pitchFamily="18" charset="0"/>
              </a:rPr>
              <a:t>Reporting – grant agreement, initial funding request, quarterly and final</a:t>
            </a:r>
          </a:p>
          <a:p>
            <a:pPr marL="1828800" lvl="4" indent="0">
              <a:buNone/>
            </a:pPr>
            <a:endParaRPr lang="en-US" sz="16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0BA337F-4EDF-5C43-A581-6C04D1E76ED3}"/>
              </a:ext>
            </a:extLst>
          </p:cNvPr>
          <p:cNvSpPr>
            <a:spLocks noGrp="1"/>
          </p:cNvSpPr>
          <p:nvPr>
            <p:ph type="ftr" sz="quarter" idx="11"/>
          </p:nvPr>
        </p:nvSpPr>
        <p:spPr/>
        <p:txBody>
          <a:bodyPr/>
          <a:lstStyle/>
          <a:p>
            <a:r>
              <a:rPr lang="en-US"/>
              <a:t>www.arkansashumanitiescouncil.org</a:t>
            </a:r>
            <a:endParaRPr lang="en-US" dirty="0"/>
          </a:p>
        </p:txBody>
      </p:sp>
      <p:pic>
        <p:nvPicPr>
          <p:cNvPr id="6" name="Picture 5">
            <a:extLst>
              <a:ext uri="{FF2B5EF4-FFF2-40B4-BE49-F238E27FC236}">
                <a16:creationId xmlns:a16="http://schemas.microsoft.com/office/drawing/2014/main" id="{412DAED8-CCE2-BC0C-ED76-B0105D85F208}"/>
              </a:ext>
            </a:extLst>
          </p:cNvPr>
          <p:cNvPicPr>
            <a:picLocks noChangeAspect="1"/>
          </p:cNvPicPr>
          <p:nvPr/>
        </p:nvPicPr>
        <p:blipFill>
          <a:blip r:embed="rId4"/>
          <a:stretch>
            <a:fillRect/>
          </a:stretch>
        </p:blipFill>
        <p:spPr>
          <a:xfrm>
            <a:off x="6923942" y="2379134"/>
            <a:ext cx="5235472" cy="3949406"/>
          </a:xfrm>
          <a:prstGeom prst="rect">
            <a:avLst/>
          </a:prstGeom>
        </p:spPr>
      </p:pic>
    </p:spTree>
    <p:extLst>
      <p:ext uri="{BB962C8B-B14F-4D97-AF65-F5344CB8AC3E}">
        <p14:creationId xmlns:p14="http://schemas.microsoft.com/office/powerpoint/2010/main" val="4168567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2022 Teaching the Humanities- Resources from the Arkansas Humanities Council" id="{5AB9902D-5F22-0049-979E-0D195BC719C0}" vid="{764E12F4-EA31-B241-9FE4-F964C653BE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TotalTime>
  <Words>3134</Words>
  <Application>Microsoft Macintosh PowerPoint</Application>
  <PresentationFormat>Widescreen</PresentationFormat>
  <Paragraphs>309</Paragraphs>
  <Slides>34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Times New Roman</vt:lpstr>
      <vt:lpstr>Wingdings 3</vt:lpstr>
      <vt:lpstr>Ion Boardroom</vt:lpstr>
      <vt:lpstr>Teaching the Humanities: Resources from the Arkansas Humanities Council</vt:lpstr>
      <vt:lpstr>Who Are We?</vt:lpstr>
      <vt:lpstr>Our Core Message</vt:lpstr>
      <vt:lpstr>What are the humanities?</vt:lpstr>
      <vt:lpstr>Or to put it another way…</vt:lpstr>
      <vt:lpstr>Why Do Definitions Matter?</vt:lpstr>
      <vt:lpstr>Types of Funded Programs </vt:lpstr>
      <vt:lpstr>AHC Education Grants</vt:lpstr>
      <vt:lpstr>How to Apply for Grants</vt:lpstr>
      <vt:lpstr>REACH Grants</vt:lpstr>
      <vt:lpstr>REACH Grant Professional Development</vt:lpstr>
      <vt:lpstr>REACH Grant Classroom Project</vt:lpstr>
      <vt:lpstr>Arkansas State Parks Field Trip Grant</vt:lpstr>
      <vt:lpstr>Helen T. Leigh Museum Field Trip Grant</vt:lpstr>
      <vt:lpstr>Other Grants</vt:lpstr>
      <vt:lpstr> Other Grants</vt:lpstr>
      <vt:lpstr>AHC Education Programs</vt:lpstr>
      <vt:lpstr>Initiatives Include</vt:lpstr>
      <vt:lpstr>2022 Summer Professional  Development Schedule</vt:lpstr>
      <vt:lpstr>Bending Toward Justice Seminar Series</vt:lpstr>
      <vt:lpstr>Voices and Votes: Democracy in America Traveling Exhibit Summary</vt:lpstr>
      <vt:lpstr>Voices and Votes: Democracy in America Traveling Exhibit Education Resources</vt:lpstr>
      <vt:lpstr>Voices and Votes:  Democracy in America  Traveling Exhibit Schedule</vt:lpstr>
      <vt:lpstr>PowerPoint Presentation</vt:lpstr>
      <vt:lpstr>Hugh’s Club Flashcard Topics &amp; Stickers</vt:lpstr>
      <vt:lpstr>Hugh’s Kids Club Classroom Packet</vt:lpstr>
      <vt:lpstr>Digital Humanities Education Resources</vt:lpstr>
      <vt:lpstr>Digital Humanities Resources</vt:lpstr>
      <vt:lpstr>Digital Humanities Resources</vt:lpstr>
      <vt:lpstr>Digital Humanities Resources</vt:lpstr>
      <vt:lpstr>Digital Humanities Resources</vt:lpstr>
      <vt:lpstr>Digital Humanities Resources</vt:lpstr>
      <vt:lpstr>    Contact Us </vt:lpstr>
      <vt:lpstr>      “The arts and humanities define who we are as a people. That is their power -- to remind us of what we each have to offer, and what we all have in common. To help us understand our history and imagine our future. To give us hope in the moments of struggle and to bring us together when nothing else will.”  Michelle Obama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the Humanities: Resources from the Arkansas Humanities Council</dc:title>
  <dc:creator>Ann Clements</dc:creator>
  <cp:lastModifiedBy>Ann Clements</cp:lastModifiedBy>
  <cp:revision>1</cp:revision>
  <cp:lastPrinted>2021-01-28T17:37:42Z</cp:lastPrinted>
  <dcterms:created xsi:type="dcterms:W3CDTF">2022-06-02T14:06:10Z</dcterms:created>
  <dcterms:modified xsi:type="dcterms:W3CDTF">2022-06-02T14:14:01Z</dcterms:modified>
</cp:coreProperties>
</file>